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Ex2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263" r:id="rId7"/>
    <p:sldId id="258" r:id="rId8"/>
    <p:sldId id="259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" id="{77D35F84-73AA-4B5D-AEDB-3CD3172456B6}">
          <p14:sldIdLst>
            <p14:sldId id="256"/>
          </p14:sldIdLst>
        </p14:section>
        <p14:section name="Revenue" id="{68BFB18A-34FC-4CFF-BFED-04B6985DEC29}">
          <p14:sldIdLst>
            <p14:sldId id="257"/>
            <p14:sldId id="263"/>
          </p14:sldIdLst>
        </p14:section>
        <p14:section name="Expenses" id="{8E2E01EF-4006-4675-956E-70520A8CA877}">
          <p14:sldIdLst>
            <p14:sldId id="258"/>
            <p14:sldId id="259"/>
          </p14:sldIdLst>
        </p14:section>
        <p14:section name="Conclusion" id="{168C34BF-E7F9-410B-AD51-2CA9146319AC}">
          <p14:sldIdLst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pos="7512" userDrawn="1">
          <p15:clr>
            <a:srgbClr val="A4A3A4"/>
          </p15:clr>
        </p15:guide>
        <p15:guide id="5" orient="horz" pos="216" userDrawn="1">
          <p15:clr>
            <a:srgbClr val="A4A3A4"/>
          </p15:clr>
        </p15:guide>
        <p15:guide id="6" orient="horz" pos="4032" userDrawn="1">
          <p15:clr>
            <a:srgbClr val="A4A3A4"/>
          </p15:clr>
        </p15:guide>
        <p15:guide id="7" orient="horz" pos="6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FD312E"/>
    <a:srgbClr val="404040"/>
    <a:srgbClr val="FD6A5A"/>
    <a:srgbClr val="FD6183"/>
    <a:srgbClr val="FC1818"/>
    <a:srgbClr val="FDE8E4"/>
    <a:srgbClr val="FEC1C0"/>
    <a:srgbClr val="A6A6A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1344" y="144"/>
      </p:cViewPr>
      <p:guideLst>
        <p:guide orient="horz" pos="2424"/>
        <p:guide pos="3840"/>
        <p:guide pos="192"/>
        <p:guide pos="7512"/>
        <p:guide orient="horz" pos="216"/>
        <p:guide orient="horz" pos="4032"/>
        <p:guide orient="horz" pos="69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openxmlformats.org/officeDocument/2006/relationships/image" Target="../media/image2.jpg"/><Relationship Id="rId1" Type="http://schemas.openxmlformats.org/officeDocument/2006/relationships/oleObject" Target="Book1" TargetMode="External"/><Relationship Id="rId5" Type="http://schemas.openxmlformats.org/officeDocument/2006/relationships/themeOverride" Target="../theme/themeOverride1.xml"/><Relationship Id="rId4" Type="http://schemas.microsoft.com/office/2011/relationships/chartColorStyle" Target="colors1.xm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Book1" TargetMode="External"/><Relationship Id="rId4" Type="http://schemas.openxmlformats.org/officeDocument/2006/relationships/themeOverride" Target="../theme/themeOverrid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2023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 w="508000" h="508000"/>
              <a:contourClr>
                <a:srgbClr val="000000"/>
              </a:contourClr>
            </a:sp3d>
          </c:spPr>
          <c:dPt>
            <c:idx val="0"/>
            <c:bubble3D val="0"/>
            <c:explosion val="10"/>
            <c:spPr>
              <a:solidFill>
                <a:srgbClr val="FD312E"/>
              </a:solidFill>
              <a:ln w="25400">
                <a:solidFill>
                  <a:schemeClr val="lt1"/>
                </a:solidFill>
              </a:ln>
              <a:effectLst/>
              <a:scene3d>
                <a:camera prst="orthographicFront"/>
                <a:lightRig rig="threePt" dir="t"/>
              </a:scene3d>
              <a:sp3d contourW="25400">
                <a:bevelT w="508000" h="508000"/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D95-4723-9A90-04CF9DB6E170}"/>
              </c:ext>
            </c:extLst>
          </c:dPt>
          <c:dPt>
            <c:idx val="1"/>
            <c:bubble3D val="0"/>
            <c:explosion val="10"/>
            <c:spPr>
              <a:solidFill>
                <a:srgbClr val="A50034"/>
              </a:solidFill>
              <a:ln w="25400">
                <a:solidFill>
                  <a:schemeClr val="lt1"/>
                </a:solidFill>
              </a:ln>
              <a:effectLst/>
              <a:scene3d>
                <a:camera prst="orthographicFront"/>
                <a:lightRig rig="threePt" dir="t"/>
              </a:scene3d>
              <a:sp3d contourW="25400">
                <a:bevelT w="508000" h="508000"/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4D95-4723-9A90-04CF9DB6E170}"/>
              </c:ext>
            </c:extLst>
          </c:dPt>
          <c:dPt>
            <c:idx val="2"/>
            <c:bubble3D val="0"/>
            <c:explosion val="10"/>
            <c:spPr>
              <a:solidFill>
                <a:srgbClr val="CE295E"/>
              </a:solidFill>
              <a:ln w="25400">
                <a:solidFill>
                  <a:schemeClr val="lt1"/>
                </a:solidFill>
              </a:ln>
              <a:effectLst/>
              <a:scene3d>
                <a:camera prst="orthographicFront"/>
                <a:lightRig rig="threePt" dir="t"/>
              </a:scene3d>
              <a:sp3d contourW="25400">
                <a:bevelT w="508000" h="508000"/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D95-4723-9A90-04CF9DB6E170}"/>
              </c:ext>
            </c:extLst>
          </c:dPt>
          <c:dPt>
            <c:idx val="3"/>
            <c:bubble3D val="0"/>
            <c:spPr>
              <a:solidFill>
                <a:srgbClr val="F0ECE4"/>
              </a:solidFill>
              <a:ln w="25400">
                <a:solidFill>
                  <a:schemeClr val="lt1"/>
                </a:solidFill>
              </a:ln>
              <a:effectLst/>
              <a:scene3d>
                <a:camera prst="orthographicFront"/>
                <a:lightRig rig="threePt" dir="t"/>
              </a:scene3d>
              <a:sp3d contourW="25400">
                <a:bevelT w="508000" h="508000"/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4D95-4723-9A90-04CF9DB6E170}"/>
              </c:ext>
            </c:extLst>
          </c:dPt>
          <c:dPt>
            <c:idx val="4"/>
            <c:bubble3D val="0"/>
            <c:explosion val="1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 w="25400">
                <a:solidFill>
                  <a:schemeClr val="lt1"/>
                </a:solidFill>
              </a:ln>
              <a:effectLst/>
              <a:scene3d>
                <a:camera prst="orthographicFront"/>
                <a:lightRig rig="threePt" dir="t"/>
              </a:scene3d>
              <a:sp3d contourW="25400">
                <a:bevelT w="508000" h="508000"/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36BB-40ED-B90D-3D1038B7F616}"/>
              </c:ext>
            </c:extLst>
          </c:dPt>
          <c:dPt>
            <c:idx val="5"/>
            <c:bubble3D val="0"/>
            <c:spPr>
              <a:solidFill>
                <a:srgbClr val="000000"/>
              </a:solidFill>
              <a:ln w="25400">
                <a:solidFill>
                  <a:schemeClr val="lt1"/>
                </a:solidFill>
              </a:ln>
              <a:effectLst/>
              <a:scene3d>
                <a:camera prst="orthographicFront"/>
                <a:lightRig rig="threePt" dir="t"/>
              </a:scene3d>
              <a:sp3d contourW="25400">
                <a:bevelT w="508000" h="508000"/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A-36BB-40ED-B90D-3D1038B7F616}"/>
              </c:ext>
            </c:extLst>
          </c:dPt>
          <c:dLbls>
            <c:delete val="1"/>
          </c:dLbls>
          <c:cat>
            <c:strRef>
              <c:f>Sheet1!$A$2:$A$7</c:f>
              <c:strCache>
                <c:ptCount val="6"/>
                <c:pt idx="0">
                  <c:v>Refrigerator/ washing machine/ air conditioner and others</c:v>
                </c:pt>
                <c:pt idx="1">
                  <c:v>TV/AV and others</c:v>
                </c:pt>
                <c:pt idx="2">
                  <c:v>In-vehicle infotainment and others</c:v>
                </c:pt>
                <c:pt idx="3">
                  <c:v>Monitor/PC and others</c:v>
                </c:pt>
                <c:pt idx="4">
                  <c:v>Camera module and others</c:v>
                </c:pt>
                <c:pt idx="5">
                  <c:v>Others</c:v>
                </c:pt>
              </c:strCache>
            </c:strRef>
          </c:cat>
          <c:val>
            <c:numRef>
              <c:f>Sheet1!$B$2:$B$7</c:f>
              <c:numCache>
                <c:formatCode>_-[$₩-412]* #,##0_-;\-[$₩-412]* #,##0_-;_-[$₩-412]* "-"_-;_-@_-</c:formatCode>
                <c:ptCount val="6"/>
                <c:pt idx="0">
                  <c:v>29161943</c:v>
                </c:pt>
                <c:pt idx="1">
                  <c:v>14210034</c:v>
                </c:pt>
                <c:pt idx="2">
                  <c:v>10145060</c:v>
                </c:pt>
                <c:pt idx="3">
                  <c:v>5405212</c:v>
                </c:pt>
                <c:pt idx="4">
                  <c:v>20597447</c:v>
                </c:pt>
                <c:pt idx="5">
                  <c:v>3705553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95-4723-9A90-04CF9DB6E17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Refrigerator/ washing machine/ air conditioner and others</c:v>
                </c:pt>
                <c:pt idx="1">
                  <c:v>TV/AV and others</c:v>
                </c:pt>
                <c:pt idx="2">
                  <c:v>In-vehicle infotainment and others</c:v>
                </c:pt>
                <c:pt idx="3">
                  <c:v>Monitor/PC and others</c:v>
                </c:pt>
                <c:pt idx="4">
                  <c:v>Camera module and others</c:v>
                </c:pt>
                <c:pt idx="5">
                  <c:v>Others</c:v>
                </c:pt>
              </c:strCache>
            </c:strRef>
          </c:cat>
          <c:val>
            <c:numRef>
              <c:f>Sheet1!$C$2:$C$7</c:f>
              <c:numCache>
                <c:formatCode>_-[$₩-412]* #,##0_-;\-[$₩-412]* #,##0_-;_-[$₩-412]* "-"_-;_-@_-</c:formatCode>
                <c:ptCount val="6"/>
                <c:pt idx="0">
                  <c:v>29139750</c:v>
                </c:pt>
                <c:pt idx="1">
                  <c:v>15710118</c:v>
                </c:pt>
                <c:pt idx="2">
                  <c:v>8646019</c:v>
                </c:pt>
                <c:pt idx="3">
                  <c:v>6086709</c:v>
                </c:pt>
                <c:pt idx="4">
                  <c:v>19591338</c:v>
                </c:pt>
                <c:pt idx="5">
                  <c:v>3523336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6BB-40ED-B90D-3D1038B7F616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'Net Sales Details'!$B$24:$B$31</cx:f>
        <cx:lvl ptCount="8">
          <cx:pt idx="0">Korea</cx:pt>
          <cx:pt idx="1">North America</cx:pt>
          <cx:pt idx="2">Asia</cx:pt>
          <cx:pt idx="3">Europe</cx:pt>
          <cx:pt idx="4">South America</cx:pt>
          <cx:pt idx="5">Middle East &amp; Africa</cx:pt>
          <cx:pt idx="6">China</cx:pt>
          <cx:pt idx="7">Russia and others</cx:pt>
        </cx:lvl>
      </cx:strDim>
      <cx:numDim type="size">
        <cx:f>'Net Sales Details'!$C$24:$C$31</cx:f>
        <cx:lvl ptCount="8" formatCode="_-[$₩-ko-KR]* #,##0_-;\-[$₩-ko-KR]* #,##0_-;_-[$₩-ko-KR]* &quot;-&quot;_-;_-@_-">
          <cx:pt idx="0">33312733</cx:pt>
          <cx:pt idx="1">20337424</cx:pt>
          <cx:pt idx="2">7464047</cx:pt>
          <cx:pt idx="3">12123832</cx:pt>
          <cx:pt idx="4">3112176</cx:pt>
          <cx:pt idx="5">3286382</cx:pt>
          <cx:pt idx="6">2541072</cx:pt>
          <cx:pt idx="7">1047583</cx:pt>
        </cx:lvl>
      </cx:numDim>
    </cx:data>
  </cx:chartData>
  <cx:chart>
    <cx:plotArea>
      <cx:plotAreaRegion>
        <cx:series layoutId="treemap" uniqueId="{6C5D1C95-D44B-4C08-B67A-AA88EDAC65DB}" formatIdx="0">
          <cx:tx>
            <cx:txData>
              <cx:f>'Net Sales Details'!$C$16</cx:f>
              <cx:v>2023</cx:v>
            </cx:txData>
          </cx:tx>
          <cx:dataPt idx="0">
            <cx:spPr>
              <a:blipFill dpi="0" rotWithShape="1">
                <a:blip r:embed="rId2"/>
                <a:srcRect/>
                <a:stretch>
                  <a:fillRect t="-13000" b="-13000"/>
                </a:stretch>
              </a:blipFill>
            </cx:spPr>
          </cx:dataPt>
          <cx:dataPt idx="3">
            <cx:spPr>
              <a:solidFill>
                <a:srgbClr val="FD312E"/>
              </a:solidFill>
            </cx:spPr>
          </cx:dataPt>
          <cx:dataLabels>
            <cx:numFmt formatCode="_-[$₩-ko-KR]* #,##0_-;-[$₩-ko-KR]* #,##0_-;_-[$₩-ko-KR]* &quot;-&quot;_-;_-@_-" sourceLinked="0"/>
            <cx:visibility seriesName="0" categoryName="1" value="1"/>
            <cx:separator> </cx:separator>
            <cx:dataLabel idx="0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>
                      <a:solidFill>
                        <a:schemeClr val="bg1"/>
                      </a:solidFill>
                    </a:defRPr>
                  </a:pPr>
                  <a:r>
                    <a:rPr lang="en-US" sz="900" b="0" i="0" u="none" strike="noStrike" baseline="0">
                      <a:solidFill>
                        <a:schemeClr val="bg1"/>
                      </a:solidFill>
                      <a:latin typeface="Aptos Narrow" panose="02110004020202020204"/>
                    </a:rPr>
                    <a:t>Korea  ₩33,312,733 </a:t>
                  </a:r>
                </a:p>
              </cx:txPr>
            </cx:dataLabel>
            <cx:dataLabel idx="2">
              <cx:numFmt formatCode="_-[$₩-ko-KR]* #,##0_-;-[$₩-ko-KR]* #,##0_-;_-[$₩-ko-KR]* &quot;-&quot;_-;_-@_-" sourceLinked="0"/>
              <cx:spPr>
                <a:noFill/>
              </cx:spPr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>
                      <a:solidFill>
                        <a:sysClr val="windowText" lastClr="000000"/>
                      </a:solidFill>
                    </a:defRPr>
                  </a:pPr>
                  <a:r>
                    <a:rPr lang="en-US" sz="900" b="0" i="0" u="none" strike="noStrike" baseline="0">
                      <a:solidFill>
                        <a:sysClr val="windowText" lastClr="000000"/>
                      </a:solidFill>
                      <a:latin typeface="Aptos Narrow" panose="02110004020202020204"/>
                    </a:rPr>
                    <a:t>Asia  ₩7,464,047 </a:t>
                  </a:r>
                </a:p>
              </cx:txPr>
              <cx:visibility seriesName="0" categoryName="1" value="1"/>
              <cx:separator> </cx:separator>
            </cx:dataLabel>
            <cx:dataLabel idx="3">
              <cx:numFmt formatCode="_-[$₩-ko-KR]* #,##0_-;-[$₩-ko-KR]* #,##0_-;_-[$₩-ko-KR]* &quot;-&quot;_-;_-@_-" sourceLinked="0"/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>
                      <a:solidFill>
                        <a:schemeClr val="bg1"/>
                      </a:solidFill>
                    </a:defRPr>
                  </a:pPr>
                  <a:r>
                    <a:rPr lang="en-US" sz="900" b="0" i="0" u="none" strike="noStrike" baseline="0">
                      <a:solidFill>
                        <a:schemeClr val="bg1"/>
                      </a:solidFill>
                      <a:latin typeface="Aptos Narrow" panose="02110004020202020204"/>
                    </a:rPr>
                    <a:t>Europe  ₩12,123,832 </a:t>
                  </a:r>
                </a:p>
              </cx:txPr>
              <cx:visibility seriesName="0" categoryName="1" value="1"/>
              <cx:separator> </cx:separator>
            </cx:dataLabel>
          </cx:dataLabels>
          <cx:dataId val="0"/>
          <cx:layoutPr>
            <cx:parentLabelLayout val="overlapping"/>
          </cx:layoutPr>
        </cx:series>
      </cx:plotAreaRegion>
    </cx:plotArea>
  </cx:chart>
  <cx:spPr>
    <a:ln>
      <a:noFill/>
    </a:ln>
  </cx:spPr>
  <cx:clrMapOvr bg1="lt1" tx1="dk1" bg2="lt2" tx2="dk2" accent1="accent1" accent2="accent2" accent3="accent3" accent4="accent4" accent5="accent5" accent6="accent6" hlink="hlink" folHlink="folHlink"/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'Expenses Details'!$A$23:$A$36</cx:f>
        <cx:lvl ptCount="14">
          <cx:pt idx="0">Salaries</cx:pt>
          <cx:pt idx="1">Post-employment benefits</cx:pt>
          <cx:pt idx="2">Employee welfare benefits</cx:pt>
          <cx:pt idx="3">Freight expense</cx:pt>
          <cx:pt idx="4">Rental expense</cx:pt>
          <cx:pt idx="5">Commission expense</cx:pt>
          <cx:pt idx="6">Depreciation</cx:pt>
          <cx:pt idx="7">Amortization</cx:pt>
          <cx:pt idx="8">Advertising expense</cx:pt>
          <cx:pt idx="9">Promotional expense</cx:pt>
          <cx:pt idx="10">R&amp;D expense</cx:pt>
          <cx:pt idx="11">Direct service costs</cx:pt>
          <cx:pt idx="12">(Reversal of) bad debts expense</cx:pt>
          <cx:pt idx="13">Others</cx:pt>
        </cx:lvl>
      </cx:strDim>
      <cx:numDim type="val">
        <cx:f>'Expenses Details'!$B$23:$B$36</cx:f>
        <cx:lvl ptCount="14" formatCode="_-[$₩-ko-KR]* #,##0_-;\-[$₩-ko-KR]* #,##0_-;_-[$₩-ko-KR]* &quot;-&quot;_-;_-@_-">
          <cx:pt idx="0">4016341</cx:pt>
          <cx:pt idx="1">267197</cx:pt>
          <cx:pt idx="2">953425</cx:pt>
          <cx:pt idx="3">2644038</cx:pt>
          <cx:pt idx="4">80777</cx:pt>
          <cx:pt idx="5">3653634</cx:pt>
          <cx:pt idx="6">634213</cx:pt>
          <cx:pt idx="7">153925</cx:pt>
          <cx:pt idx="8">1463185</cx:pt>
          <cx:pt idx="9">524442</cx:pt>
          <cx:pt idx="10">346004</cx:pt>
          <cx:pt idx="11">651415</cx:pt>
          <cx:pt idx="12">14262</cx:pt>
          <cx:pt idx="13">850723</cx:pt>
        </cx:lvl>
      </cx:numDim>
    </cx:data>
    <cx:data id="1">
      <cx:strDim type="cat">
        <cx:f>'Expenses Details'!$A$23:$A$36</cx:f>
        <cx:lvl ptCount="14">
          <cx:pt idx="0">Salaries</cx:pt>
          <cx:pt idx="1">Post-employment benefits</cx:pt>
          <cx:pt idx="2">Employee welfare benefits</cx:pt>
          <cx:pt idx="3">Freight expense</cx:pt>
          <cx:pt idx="4">Rental expense</cx:pt>
          <cx:pt idx="5">Commission expense</cx:pt>
          <cx:pt idx="6">Depreciation</cx:pt>
          <cx:pt idx="7">Amortization</cx:pt>
          <cx:pt idx="8">Advertising expense</cx:pt>
          <cx:pt idx="9">Promotional expense</cx:pt>
          <cx:pt idx="10">R&amp;D expense</cx:pt>
          <cx:pt idx="11">Direct service costs</cx:pt>
          <cx:pt idx="12">(Reversal of) bad debts expense</cx:pt>
          <cx:pt idx="13">Others</cx:pt>
        </cx:lvl>
      </cx:strDim>
      <cx:numDim type="val">
        <cx:f>'Expenses Details'!$C$23:$C$36</cx:f>
        <cx:lvl ptCount="14" formatCode="_-[$₩-ko-KR]* #,##0_-;\-[$₩-ko-KR]* #,##0_-;_-[$₩-ko-KR]* &quot;-&quot;_-;_-@_-">
          <cx:pt idx="0">3697673</cx:pt>
          <cx:pt idx="1">407444</cx:pt>
          <cx:pt idx="2">874462</cx:pt>
          <cx:pt idx="3">3917247</cx:pt>
          <cx:pt idx="4">83804</cx:pt>
          <cx:pt idx="5">3286617</cx:pt>
          <cx:pt idx="6">572287</cx:pt>
          <cx:pt idx="7">136348</cx:pt>
          <cx:pt idx="8">1419979</cx:pt>
          <cx:pt idx="9">448616</cx:pt>
          <cx:pt idx="10">377111</cx:pt>
          <cx:pt idx="11">703050</cx:pt>
          <cx:pt idx="12">7447</cx:pt>
          <cx:pt idx="13">753173</cx:pt>
        </cx:lvl>
      </cx:numDim>
    </cx:data>
  </cx:chartData>
  <cx:chart>
    <cx:title pos="t" align="ctr" overlay="0">
      <cx:tx>
        <cx:txData>
          <cx:v>2023 Operational Expenses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Aptos Narrow" panose="02110004020202020204"/>
            </a:rPr>
            <a:t>2023 Operational Expenses</a:t>
          </a:r>
        </a:p>
      </cx:txPr>
    </cx:title>
    <cx:plotArea>
      <cx:plotAreaRegion>
        <cx:series layoutId="clusteredColumn" uniqueId="{9DF856C9-447E-4AD4-8446-9E6EB20AFC25}" formatIdx="0">
          <cx:tx>
            <cx:txData>
              <cx:f>'Expenses Details'!$B$21:$B$22</cx:f>
              <cx:v>2023</cx:v>
            </cx:txData>
          </cx:tx>
          <cx:dataId val="0"/>
          <cx:layoutPr>
            <cx:aggregation/>
          </cx:layoutPr>
          <cx:axisId val="1"/>
        </cx:series>
        <cx:series layoutId="paretoLine" ownerIdx="0" uniqueId="{E1B1A793-9A6D-4AB2-876D-ADA219587680}" formatIdx="1">
          <cx:axisId val="2"/>
        </cx:series>
        <cx:series layoutId="clusteredColumn" hidden="1" uniqueId="{7582D237-B594-495A-8778-A369208049C3}" formatIdx="2">
          <cx:tx>
            <cx:txData>
              <cx:v>2022</cx:v>
            </cx:txData>
          </cx:tx>
          <cx:dataId val="1"/>
          <cx:layoutPr>
            <cx:aggregation/>
          </cx:layoutPr>
          <cx:axisId val="1"/>
        </cx:series>
        <cx:series layoutId="paretoLine" ownerIdx="2" uniqueId="{E5E153D3-1620-49C6-915D-F97431FEDCA4}" formatIdx="3">
          <cx:axisId val="2"/>
        </cx:series>
      </cx:plotAreaRegion>
      <cx:axis id="0">
        <cx:catScaling gapWidth="0"/>
        <cx:tickLabels/>
      </cx:axis>
      <cx:axis id="1">
        <cx:valScaling/>
        <cx:majorGridlines/>
        <cx:tickLabels/>
      </cx:axis>
      <cx:axis id="2">
        <cx:valScaling max="1" min="0"/>
        <cx:units unit="percentage"/>
        <cx:tickLabels/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10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 w="19050">
        <a:solidFill>
          <a:schemeClr val="bg1"/>
        </a:solidFill>
      </a:ln>
    </cs:spPr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lt1"/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55DE61D-30EF-4C9B-8D44-E691F32398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68B3DF-723E-432F-969B-97B388C9E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EDC24-AEF3-4156-91F4-FB474A5F24DB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9C936-9EF8-46A3-B2D4-DE8362A54E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F7898E-02B9-4C24-8F47-60A833CD361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23B91B-56FA-44FF-A036-17B4166BAD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2503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jp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023A0-2B54-4E79-AA20-143385AB9A6C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8DEA9-6F4F-4540-9E5D-C6F39079A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659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256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63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123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76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32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350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447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9AFCD-CC86-4465-AD95-85D2B9349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07509-85B2-495C-82A8-989CA9862B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B0AA9-8E90-484A-ADD9-31AA1A5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8E9EE-6889-428D-B6A1-8BAC3E3F5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Logo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1D2A5-6CD9-436C-958A-CC73AA34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563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58F3-6311-4BBF-9C0A-1ADA7A27E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818"/>
            <a:ext cx="10515600" cy="498598"/>
          </a:xfrm>
        </p:spPr>
        <p:txBody>
          <a:bodyPr lIns="0" tIns="0" rIns="0" bIns="0" anchor="t">
            <a:spAutoFit/>
          </a:bodyPr>
          <a:lstStyle>
            <a:lvl1pPr algn="ctr">
              <a:defRPr sz="36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86F3C5-5D77-43F9-92A6-DE0777BBB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3187" y="6509710"/>
            <a:ext cx="1561696" cy="276999"/>
          </a:xfrm>
        </p:spPr>
        <p:txBody>
          <a:bodyPr>
            <a:sp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Your Logo 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B4FB46-0511-4A20-A9DA-85B06B5DF611}"/>
              </a:ext>
            </a:extLst>
          </p:cNvPr>
          <p:cNvSpPr/>
          <p:nvPr userDrawn="1"/>
        </p:nvSpPr>
        <p:spPr>
          <a:xfrm>
            <a:off x="0" y="6511448"/>
            <a:ext cx="10263189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83AD1-0683-4B68-832E-79E5AC88DF1C}"/>
              </a:ext>
            </a:extLst>
          </p:cNvPr>
          <p:cNvSpPr/>
          <p:nvPr userDrawn="1"/>
        </p:nvSpPr>
        <p:spPr>
          <a:xfrm>
            <a:off x="11620500" y="525817"/>
            <a:ext cx="571500" cy="492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B2F141-1AB9-4751-90A0-65BD481D8563}"/>
              </a:ext>
            </a:extLst>
          </p:cNvPr>
          <p:cNvSpPr/>
          <p:nvPr userDrawn="1"/>
        </p:nvSpPr>
        <p:spPr>
          <a:xfrm>
            <a:off x="11824884" y="6511448"/>
            <a:ext cx="367116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4255E-A54B-4118-B827-E0382D3A0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7650" y="589475"/>
            <a:ext cx="419100" cy="365125"/>
          </a:xfrm>
        </p:spPr>
        <p:txBody>
          <a:bodyPr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0FD50806-BABF-4915-9689-3B9956D1C7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33619BB-9A09-40D9-A9F1-A026ABABCFBF}"/>
              </a:ext>
            </a:extLst>
          </p:cNvPr>
          <p:cNvGrpSpPr/>
          <p:nvPr userDrawn="1"/>
        </p:nvGrpSpPr>
        <p:grpSpPr>
          <a:xfrm>
            <a:off x="334126" y="6577411"/>
            <a:ext cx="1084573" cy="141598"/>
            <a:chOff x="334126" y="6490192"/>
            <a:chExt cx="1084573" cy="141598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606B9428-3B49-42EA-ACD3-FF049EF21512}"/>
                </a:ext>
              </a:extLst>
            </p:cNvPr>
            <p:cNvSpPr/>
            <p:nvPr/>
          </p:nvSpPr>
          <p:spPr>
            <a:xfrm rot="18900000" flipH="1">
              <a:off x="33412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rgbClr val="CE29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A069E56F-ACCE-4A35-B24D-58EA37E4CEA1}"/>
                </a:ext>
              </a:extLst>
            </p:cNvPr>
            <p:cNvSpPr/>
            <p:nvPr/>
          </p:nvSpPr>
          <p:spPr>
            <a:xfrm rot="18900000" flipH="1">
              <a:off x="64845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5465AED1-A4C5-416C-90F3-39CC10CEEAF1}"/>
                </a:ext>
              </a:extLst>
            </p:cNvPr>
            <p:cNvSpPr/>
            <p:nvPr/>
          </p:nvSpPr>
          <p:spPr>
            <a:xfrm rot="18900000" flipH="1">
              <a:off x="96277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411431DD-99C5-48BB-92EB-730E9F76D556}"/>
                </a:ext>
              </a:extLst>
            </p:cNvPr>
            <p:cNvSpPr/>
            <p:nvPr/>
          </p:nvSpPr>
          <p:spPr>
            <a:xfrm rot="18900000" flipH="1">
              <a:off x="127710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63828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7129C65-954E-43EB-9F6A-C97D1F580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3187" y="6509710"/>
            <a:ext cx="1561696" cy="276999"/>
          </a:xfrm>
        </p:spPr>
        <p:txBody>
          <a:bodyPr>
            <a:sp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Your Logo 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9F7F1-EEC7-46BD-A1BF-A84E2080AB06}"/>
              </a:ext>
            </a:extLst>
          </p:cNvPr>
          <p:cNvSpPr/>
          <p:nvPr userDrawn="1"/>
        </p:nvSpPr>
        <p:spPr>
          <a:xfrm>
            <a:off x="0" y="6511448"/>
            <a:ext cx="10263189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97E84-B24C-45E1-B5E2-2055DC460E2B}"/>
              </a:ext>
            </a:extLst>
          </p:cNvPr>
          <p:cNvSpPr/>
          <p:nvPr userDrawn="1"/>
        </p:nvSpPr>
        <p:spPr>
          <a:xfrm>
            <a:off x="11620500" y="525817"/>
            <a:ext cx="571500" cy="492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86CD30-C1F7-4F1C-A2BE-296375984BEE}"/>
              </a:ext>
            </a:extLst>
          </p:cNvPr>
          <p:cNvSpPr/>
          <p:nvPr userDrawn="1"/>
        </p:nvSpPr>
        <p:spPr>
          <a:xfrm>
            <a:off x="11824884" y="6511448"/>
            <a:ext cx="367116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BA262D7-A96F-4408-8F02-4886014BC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7650" y="589475"/>
            <a:ext cx="419100" cy="365125"/>
          </a:xfrm>
        </p:spPr>
        <p:txBody>
          <a:bodyPr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0FD50806-BABF-4915-9689-3B9956D1C7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5309FA6-F672-455E-955D-B63C2E15B767}"/>
              </a:ext>
            </a:extLst>
          </p:cNvPr>
          <p:cNvGrpSpPr/>
          <p:nvPr userDrawn="1"/>
        </p:nvGrpSpPr>
        <p:grpSpPr>
          <a:xfrm>
            <a:off x="334126" y="6577411"/>
            <a:ext cx="1084573" cy="141598"/>
            <a:chOff x="334126" y="6490192"/>
            <a:chExt cx="1084573" cy="141598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4FEBCF0-94B1-404B-8C9F-2DCA574C8B2D}"/>
                </a:ext>
              </a:extLst>
            </p:cNvPr>
            <p:cNvSpPr/>
            <p:nvPr/>
          </p:nvSpPr>
          <p:spPr>
            <a:xfrm rot="18900000" flipH="1">
              <a:off x="33412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rgbClr val="CE29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76D0EC6-9588-45EE-90D4-6E4C69D39683}"/>
                </a:ext>
              </a:extLst>
            </p:cNvPr>
            <p:cNvSpPr/>
            <p:nvPr/>
          </p:nvSpPr>
          <p:spPr>
            <a:xfrm rot="18900000" flipH="1">
              <a:off x="64845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987DA7BA-10C8-4993-9A03-3A5333A3916C}"/>
                </a:ext>
              </a:extLst>
            </p:cNvPr>
            <p:cNvSpPr/>
            <p:nvPr/>
          </p:nvSpPr>
          <p:spPr>
            <a:xfrm rot="18900000" flipH="1">
              <a:off x="96277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9BB0092-77B4-406B-A737-5C223E99A5A5}"/>
                </a:ext>
              </a:extLst>
            </p:cNvPr>
            <p:cNvSpPr/>
            <p:nvPr/>
          </p:nvSpPr>
          <p:spPr>
            <a:xfrm rot="18900000" flipH="1">
              <a:off x="127710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1381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784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759117-0F16-48ED-9718-C5D09846F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745ED-7A57-4683-810C-5E5003926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5B1BF-AD50-4239-805D-33B3AEE528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79871-3CD6-4A1B-A275-2552C7EBCF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Your Logo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81636-41B2-41A0-9EEE-E0104F888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50806-BABF-4915-9689-3B9956D1C7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63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svg"/><Relationship Id="rId4" Type="http://schemas.microsoft.com/office/2014/relationships/chartEx" Target="../charts/chartEx1.xm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microsoft.com/office/2014/relationships/chartEx" Target="../charts/chartEx2.xml"/><Relationship Id="rId9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 of a city. ">
            <a:extLst>
              <a:ext uri="{FF2B5EF4-FFF2-40B4-BE49-F238E27FC236}">
                <a16:creationId xmlns:a16="http://schemas.microsoft.com/office/drawing/2014/main" id="{8C9681D9-380A-4EAF-91DB-E07432FF9C3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564789-A474-46BE-A2F2-4F27C6E39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E70207C-E81D-4E79-9654-07E51237B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9973882" y="627798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2C300DA-4EC9-46EA-916D-25BEDAE0F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966781" y="4176660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A111C5-A78D-479B-8C31-7C75D5475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0470" y="297509"/>
            <a:ext cx="11471060" cy="6262983"/>
          </a:xfrm>
          <a:prstGeom prst="rect">
            <a:avLst/>
          </a:prstGeom>
          <a:noFill/>
          <a:ln>
            <a:solidFill>
              <a:srgbClr val="CE29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907CD1A-2477-48CA-8693-2133EA1C3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67698" y="1224091"/>
            <a:ext cx="3856603" cy="4409819"/>
            <a:chOff x="4167698" y="1500698"/>
            <a:chExt cx="3856603" cy="4409819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485D1319-7BD4-47DE-B3DF-55B655BB34C4}"/>
                </a:ext>
              </a:extLst>
            </p:cNvPr>
            <p:cNvSpPr/>
            <p:nvPr/>
          </p:nvSpPr>
          <p:spPr>
            <a:xfrm rot="18900000">
              <a:off x="4167698" y="1500698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3A6B26EE-CB0C-4C1C-981C-B7972827533E}"/>
                </a:ext>
              </a:extLst>
            </p:cNvPr>
            <p:cNvSpPr/>
            <p:nvPr/>
          </p:nvSpPr>
          <p:spPr>
            <a:xfrm rot="18900000">
              <a:off x="4167699" y="2053915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BCC445D-99BF-4BD6-A87A-9AB46C82F7C1}"/>
              </a:ext>
            </a:extLst>
          </p:cNvPr>
          <p:cNvSpPr txBox="1"/>
          <p:nvPr/>
        </p:nvSpPr>
        <p:spPr>
          <a:xfrm>
            <a:off x="3524247" y="4029150"/>
            <a:ext cx="51435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- Financial PowerPoint Presentation -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4457E54-1FC4-4040-9DF5-1D27FD6BB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-6742765" y="-1434593"/>
            <a:ext cx="3681702" cy="3681702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1FF3AA5-65B8-4250-9FA5-E730BA5D9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593942" y="5808574"/>
            <a:ext cx="2293258" cy="1049426"/>
          </a:xfrm>
          <a:custGeom>
            <a:avLst/>
            <a:gdLst>
              <a:gd name="connsiteX0" fmla="*/ 1146629 w 2293258"/>
              <a:gd name="connsiteY0" fmla="*/ 0 h 1049426"/>
              <a:gd name="connsiteX1" fmla="*/ 1312564 w 2293258"/>
              <a:gd name="connsiteY1" fmla="*/ 68733 h 1049426"/>
              <a:gd name="connsiteX2" fmla="*/ 2293258 w 2293258"/>
              <a:gd name="connsiteY2" fmla="*/ 1049426 h 1049426"/>
              <a:gd name="connsiteX3" fmla="*/ 0 w 2293258"/>
              <a:gd name="connsiteY3" fmla="*/ 1049426 h 1049426"/>
              <a:gd name="connsiteX4" fmla="*/ 980694 w 2293258"/>
              <a:gd name="connsiteY4" fmla="*/ 68733 h 1049426"/>
              <a:gd name="connsiteX5" fmla="*/ 1146629 w 2293258"/>
              <a:gd name="connsiteY5" fmla="*/ 0 h 1049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3258" h="1049426">
                <a:moveTo>
                  <a:pt x="1146629" y="0"/>
                </a:moveTo>
                <a:cubicBezTo>
                  <a:pt x="1206686" y="0"/>
                  <a:pt x="1266742" y="22911"/>
                  <a:pt x="1312564" y="68733"/>
                </a:cubicBezTo>
                <a:lnTo>
                  <a:pt x="2293258" y="1049426"/>
                </a:lnTo>
                <a:lnTo>
                  <a:pt x="0" y="1049426"/>
                </a:lnTo>
                <a:lnTo>
                  <a:pt x="980694" y="68733"/>
                </a:lnTo>
                <a:cubicBezTo>
                  <a:pt x="1026516" y="22911"/>
                  <a:pt x="1086572" y="0"/>
                  <a:pt x="1146629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CCD400-5AC0-46BA-AF0D-532EA062D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739184" cy="2840643"/>
          </a:xfrm>
          <a:custGeom>
            <a:avLst/>
            <a:gdLst>
              <a:gd name="connsiteX0" fmla="*/ 0 w 2739184"/>
              <a:gd name="connsiteY0" fmla="*/ 0 h 2840643"/>
              <a:gd name="connsiteX1" fmla="*/ 2501897 w 2739184"/>
              <a:gd name="connsiteY1" fmla="*/ 0 h 2840643"/>
              <a:gd name="connsiteX2" fmla="*/ 2619703 w 2739184"/>
              <a:gd name="connsiteY2" fmla="*/ 117806 h 2840643"/>
              <a:gd name="connsiteX3" fmla="*/ 2619703 w 2739184"/>
              <a:gd name="connsiteY3" fmla="*/ 694710 h 2840643"/>
              <a:gd name="connsiteX4" fmla="*/ 593251 w 2739184"/>
              <a:gd name="connsiteY4" fmla="*/ 2721162 h 2840643"/>
              <a:gd name="connsiteX5" fmla="*/ 16347 w 2739184"/>
              <a:gd name="connsiteY5" fmla="*/ 2721162 h 2840643"/>
              <a:gd name="connsiteX6" fmla="*/ 0 w 2739184"/>
              <a:gd name="connsiteY6" fmla="*/ 2704815 h 2840643"/>
              <a:gd name="connsiteX7" fmla="*/ 0 w 2739184"/>
              <a:gd name="connsiteY7" fmla="*/ 0 h 284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9184" h="2840643">
                <a:moveTo>
                  <a:pt x="0" y="0"/>
                </a:moveTo>
                <a:lnTo>
                  <a:pt x="2501897" y="0"/>
                </a:lnTo>
                <a:lnTo>
                  <a:pt x="2619703" y="117806"/>
                </a:lnTo>
                <a:cubicBezTo>
                  <a:pt x="2779011" y="277113"/>
                  <a:pt x="2779011" y="535403"/>
                  <a:pt x="2619703" y="694710"/>
                </a:cubicBezTo>
                <a:lnTo>
                  <a:pt x="593251" y="2721162"/>
                </a:lnTo>
                <a:cubicBezTo>
                  <a:pt x="433944" y="2880470"/>
                  <a:pt x="175654" y="2880470"/>
                  <a:pt x="16347" y="2721162"/>
                </a:cubicBezTo>
                <a:lnTo>
                  <a:pt x="0" y="270481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20D1C37-27ED-4160-AE67-E6F23CD58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pic>
        <p:nvPicPr>
          <p:cNvPr id="6" name="Picture 5" descr="A black and white logo&#10;&#10;Description automatically generated">
            <a:extLst>
              <a:ext uri="{FF2B5EF4-FFF2-40B4-BE49-F238E27FC236}">
                <a16:creationId xmlns:a16="http://schemas.microsoft.com/office/drawing/2014/main" id="{C8E02E3A-06BD-3558-869C-219D7718B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034" y="2268258"/>
            <a:ext cx="3435927" cy="176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40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Oval 106">
            <a:extLst>
              <a:ext uri="{FF2B5EF4-FFF2-40B4-BE49-F238E27FC236}">
                <a16:creationId xmlns:a16="http://schemas.microsoft.com/office/drawing/2014/main" id="{634A4F9E-61F7-4D26-8491-5F945D5C4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56776" y="3223140"/>
            <a:ext cx="482603" cy="482603"/>
          </a:xfrm>
          <a:prstGeom prst="ellipse">
            <a:avLst/>
          </a:prstGeom>
          <a:blipFill>
            <a:blip r:embed="rId3"/>
            <a:stretch>
              <a:fillRect t="-34000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47">
            <a:extLst>
              <a:ext uri="{FF2B5EF4-FFF2-40B4-BE49-F238E27FC236}">
                <a16:creationId xmlns:a16="http://schemas.microsoft.com/office/drawing/2014/main" id="{73E51D0F-C13A-4F6C-9EE5-4C796F23FB96}"/>
              </a:ext>
            </a:extLst>
          </p:cNvPr>
          <p:cNvSpPr txBox="1"/>
          <p:nvPr/>
        </p:nvSpPr>
        <p:spPr>
          <a:xfrm>
            <a:off x="7806393" y="3210773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Korea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C09A931-854B-4B37-8A67-C4A960EAA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806393" y="3571581"/>
            <a:ext cx="3468225" cy="80"/>
            <a:chOff x="5388791" y="1573133"/>
            <a:chExt cx="2917009" cy="80"/>
          </a:xfrm>
        </p:grpSpPr>
        <p:sp>
          <p:nvSpPr>
            <p:cNvPr id="38" name="Line 7">
              <a:extLst>
                <a:ext uri="{FF2B5EF4-FFF2-40B4-BE49-F238E27FC236}">
                  <a16:creationId xmlns:a16="http://schemas.microsoft.com/office/drawing/2014/main" id="{22B7E11D-808D-4182-B244-491256DE8E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rgbClr val="D9D9D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9" name="Line 7">
              <a:extLst>
                <a:ext uri="{FF2B5EF4-FFF2-40B4-BE49-F238E27FC236}">
                  <a16:creationId xmlns:a16="http://schemas.microsoft.com/office/drawing/2014/main" id="{FA2F8884-7496-43BC-B283-17B2238D78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388791" y="1573133"/>
              <a:ext cx="1466826" cy="80"/>
            </a:xfrm>
            <a:prstGeom prst="line">
              <a:avLst/>
            </a:prstGeom>
            <a:noFill/>
            <a:ln w="76200" cap="rnd">
              <a:gradFill flip="none" rotWithShape="1">
                <a:gsLst>
                  <a:gs pos="59000">
                    <a:srgbClr val="FD6A5A"/>
                  </a:gs>
                  <a:gs pos="23000">
                    <a:srgbClr val="FD6183"/>
                  </a:gs>
                  <a:gs pos="0">
                    <a:srgbClr val="FDE8E4"/>
                  </a:gs>
                  <a:gs pos="100000">
                    <a:srgbClr val="FC1818"/>
                  </a:gs>
                </a:gsLst>
                <a:lin ang="0" scaled="1"/>
                <a:tileRect/>
              </a:gra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37" name="TextBox 57">
            <a:extLst>
              <a:ext uri="{FF2B5EF4-FFF2-40B4-BE49-F238E27FC236}">
                <a16:creationId xmlns:a16="http://schemas.microsoft.com/office/drawing/2014/main" id="{FEFA5DFF-96A6-492A-A4E7-4C845C063B38}"/>
              </a:ext>
            </a:extLst>
          </p:cNvPr>
          <p:cNvSpPr txBox="1"/>
          <p:nvPr/>
        </p:nvSpPr>
        <p:spPr>
          <a:xfrm>
            <a:off x="11390698" y="3379553"/>
            <a:ext cx="534602" cy="27699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40%</a:t>
            </a:r>
          </a:p>
        </p:txBody>
      </p:sp>
      <p:sp>
        <p:nvSpPr>
          <p:cNvPr id="28" name="TextBox 62">
            <a:extLst>
              <a:ext uri="{FF2B5EF4-FFF2-40B4-BE49-F238E27FC236}">
                <a16:creationId xmlns:a16="http://schemas.microsoft.com/office/drawing/2014/main" id="{51659907-07B0-4DB0-8B90-7E72BDBAED3B}"/>
              </a:ext>
            </a:extLst>
          </p:cNvPr>
          <p:cNvSpPr txBox="1"/>
          <p:nvPr/>
        </p:nvSpPr>
        <p:spPr>
          <a:xfrm>
            <a:off x="7806393" y="3882439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North America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6F03843-249D-4613-A818-1A9BC7E03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806393" y="4243327"/>
            <a:ext cx="3468225" cy="0"/>
            <a:chOff x="5388791" y="1573213"/>
            <a:chExt cx="2917009" cy="0"/>
          </a:xfrm>
        </p:grpSpPr>
        <p:sp>
          <p:nvSpPr>
            <p:cNvPr id="32" name="Line 7">
              <a:extLst>
                <a:ext uri="{FF2B5EF4-FFF2-40B4-BE49-F238E27FC236}">
                  <a16:creationId xmlns:a16="http://schemas.microsoft.com/office/drawing/2014/main" id="{E464F7C5-1209-4C6C-B394-90C57173B1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33" name="Line 7">
              <a:extLst>
                <a:ext uri="{FF2B5EF4-FFF2-40B4-BE49-F238E27FC236}">
                  <a16:creationId xmlns:a16="http://schemas.microsoft.com/office/drawing/2014/main" id="{96F3F53A-5DBD-4553-9C2E-1D5E77F273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747736" cy="0"/>
            </a:xfrm>
            <a:prstGeom prst="line">
              <a:avLst/>
            </a:prstGeom>
            <a:noFill/>
            <a:ln w="7620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31" name="TextBox 65">
            <a:extLst>
              <a:ext uri="{FF2B5EF4-FFF2-40B4-BE49-F238E27FC236}">
                <a16:creationId xmlns:a16="http://schemas.microsoft.com/office/drawing/2014/main" id="{FD00F1AC-7614-494E-8F7D-C44FE0ED2873}"/>
              </a:ext>
            </a:extLst>
          </p:cNvPr>
          <p:cNvSpPr txBox="1"/>
          <p:nvPr/>
        </p:nvSpPr>
        <p:spPr>
          <a:xfrm>
            <a:off x="11390698" y="4051219"/>
            <a:ext cx="534602" cy="27699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25%</a:t>
            </a:r>
          </a:p>
        </p:txBody>
      </p:sp>
      <p:sp>
        <p:nvSpPr>
          <p:cNvPr id="22" name="TextBox 69">
            <a:extLst>
              <a:ext uri="{FF2B5EF4-FFF2-40B4-BE49-F238E27FC236}">
                <a16:creationId xmlns:a16="http://schemas.microsoft.com/office/drawing/2014/main" id="{B71BA6C7-3C87-4195-B0BB-1626F1A1ADD2}"/>
              </a:ext>
            </a:extLst>
          </p:cNvPr>
          <p:cNvSpPr txBox="1"/>
          <p:nvPr/>
        </p:nvSpPr>
        <p:spPr>
          <a:xfrm>
            <a:off x="7806393" y="4554186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Europe 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7C87A94-A79B-4134-80A6-FFF8012F2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806393" y="4915074"/>
            <a:ext cx="3468225" cy="0"/>
            <a:chOff x="5388791" y="1573213"/>
            <a:chExt cx="2917009" cy="0"/>
          </a:xfrm>
        </p:grpSpPr>
        <p:sp>
          <p:nvSpPr>
            <p:cNvPr id="26" name="Line 7">
              <a:extLst>
                <a:ext uri="{FF2B5EF4-FFF2-40B4-BE49-F238E27FC236}">
                  <a16:creationId xmlns:a16="http://schemas.microsoft.com/office/drawing/2014/main" id="{FD7CA159-F8F2-4143-93C3-DC2FE32E93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7" name="Line 7">
              <a:extLst>
                <a:ext uri="{FF2B5EF4-FFF2-40B4-BE49-F238E27FC236}">
                  <a16:creationId xmlns:a16="http://schemas.microsoft.com/office/drawing/2014/main" id="{13C2DEFB-DF3E-4BBA-928E-11847CDC6C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2" y="1573213"/>
              <a:ext cx="450265" cy="0"/>
            </a:xfrm>
            <a:prstGeom prst="line">
              <a:avLst/>
            </a:prstGeom>
            <a:noFill/>
            <a:ln w="76200" cap="rnd">
              <a:solidFill>
                <a:srgbClr val="7F7F7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5" name="TextBox 72">
            <a:extLst>
              <a:ext uri="{FF2B5EF4-FFF2-40B4-BE49-F238E27FC236}">
                <a16:creationId xmlns:a16="http://schemas.microsoft.com/office/drawing/2014/main" id="{03E9B2C8-D756-468E-8986-8C91DD16482F}"/>
              </a:ext>
            </a:extLst>
          </p:cNvPr>
          <p:cNvSpPr txBox="1"/>
          <p:nvPr/>
        </p:nvSpPr>
        <p:spPr>
          <a:xfrm>
            <a:off x="11390698" y="4722966"/>
            <a:ext cx="534602" cy="27699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15%</a:t>
            </a:r>
          </a:p>
        </p:txBody>
      </p:sp>
      <p:sp>
        <p:nvSpPr>
          <p:cNvPr id="16" name="TextBox 76">
            <a:extLst>
              <a:ext uri="{FF2B5EF4-FFF2-40B4-BE49-F238E27FC236}">
                <a16:creationId xmlns:a16="http://schemas.microsoft.com/office/drawing/2014/main" id="{08E5DF78-04F3-437B-AA15-B6C3B6F35D17}"/>
              </a:ext>
            </a:extLst>
          </p:cNvPr>
          <p:cNvSpPr txBox="1"/>
          <p:nvPr/>
        </p:nvSpPr>
        <p:spPr>
          <a:xfrm>
            <a:off x="7806393" y="5224609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Asia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31836C6-F323-4287-9087-E0F057D3D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806393" y="5585497"/>
            <a:ext cx="3468225" cy="0"/>
            <a:chOff x="5388791" y="1573213"/>
            <a:chExt cx="2917009" cy="0"/>
          </a:xfrm>
        </p:grpSpPr>
        <p:sp>
          <p:nvSpPr>
            <p:cNvPr id="20" name="Line 7">
              <a:extLst>
                <a:ext uri="{FF2B5EF4-FFF2-40B4-BE49-F238E27FC236}">
                  <a16:creationId xmlns:a16="http://schemas.microsoft.com/office/drawing/2014/main" id="{9CDEF9AF-F548-4318-AAF2-2D1B15B6BC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1" name="Line 7">
              <a:extLst>
                <a:ext uri="{FF2B5EF4-FFF2-40B4-BE49-F238E27FC236}">
                  <a16:creationId xmlns:a16="http://schemas.microsoft.com/office/drawing/2014/main" id="{BF6C1063-3DB1-4139-BBB9-1370AF935B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152794" cy="0"/>
            </a:xfrm>
            <a:prstGeom prst="line">
              <a:avLst/>
            </a:prstGeom>
            <a:noFill/>
            <a:ln w="76200" cap="rnd">
              <a:solidFill>
                <a:srgbClr val="A6A6A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9" name="TextBox 79">
            <a:extLst>
              <a:ext uri="{FF2B5EF4-FFF2-40B4-BE49-F238E27FC236}">
                <a16:creationId xmlns:a16="http://schemas.microsoft.com/office/drawing/2014/main" id="{B0F6E0D7-78C4-40F6-B512-3F385B0E08BA}"/>
              </a:ext>
            </a:extLst>
          </p:cNvPr>
          <p:cNvSpPr txBox="1"/>
          <p:nvPr/>
        </p:nvSpPr>
        <p:spPr>
          <a:xfrm>
            <a:off x="11390698" y="5393389"/>
            <a:ext cx="534602" cy="27699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9%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25402DE0-9847-4060-BCBB-3815517CAE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47282" y="3871472"/>
            <a:ext cx="482603" cy="482603"/>
          </a:xfrm>
          <a:prstGeom prst="ellipse">
            <a:avLst/>
          </a:prstGeom>
          <a:solidFill>
            <a:srgbClr val="404040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1A18FEB0-5FCA-4B8E-9936-15F531834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47282" y="4566553"/>
            <a:ext cx="482603" cy="482603"/>
          </a:xfrm>
          <a:prstGeom prst="ellipse">
            <a:avLst/>
          </a:prstGeom>
          <a:solidFill>
            <a:srgbClr val="7F7F7F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F0C1CC42-D2AA-4B89-8991-D8E098EBF1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47282" y="5236976"/>
            <a:ext cx="482603" cy="482603"/>
          </a:xfrm>
          <a:prstGeom prst="ellipse">
            <a:avLst/>
          </a:prstGeom>
          <a:solidFill>
            <a:srgbClr val="A6A6A6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TextBox 47">
            <a:extLst>
              <a:ext uri="{FF2B5EF4-FFF2-40B4-BE49-F238E27FC236}">
                <a16:creationId xmlns:a16="http://schemas.microsoft.com/office/drawing/2014/main" id="{853D56A8-B36E-4520-9327-AFD45439C181}"/>
              </a:ext>
            </a:extLst>
          </p:cNvPr>
          <p:cNvSpPr txBox="1"/>
          <p:nvPr/>
        </p:nvSpPr>
        <p:spPr>
          <a:xfrm>
            <a:off x="7184003" y="1949691"/>
            <a:ext cx="4537090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Asia accounted for roughly 50% of LG’s revenue during the 2023 fiscal year. Growth in Korea was able to offset the 5% in loses in the rest of Asia. Conflict in Russia also saw a 25% decrease in revenue from the region. 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527B1B3A-4567-4AE9-A7C9-FA9D5A1F3929}"/>
              </a:ext>
            </a:extLst>
          </p:cNvPr>
          <p:cNvSpPr/>
          <p:nvPr/>
        </p:nvSpPr>
        <p:spPr>
          <a:xfrm>
            <a:off x="1584886" y="1411956"/>
            <a:ext cx="3952875" cy="492443"/>
          </a:xfrm>
          <a:prstGeom prst="roundRect">
            <a:avLst>
              <a:gd name="adj" fmla="val 50000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Regional Revenue in 2023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922831E1-31DF-4125-9BCB-8937CAE54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42267" y="1460593"/>
            <a:ext cx="385764" cy="3857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3" name="Group 122" descr="This is an icon of a bar chart and a line chart. ">
            <a:extLst>
              <a:ext uri="{FF2B5EF4-FFF2-40B4-BE49-F238E27FC236}">
                <a16:creationId xmlns:a16="http://schemas.microsoft.com/office/drawing/2014/main" id="{08F666DF-6069-4309-98CB-67441794E384}"/>
              </a:ext>
            </a:extLst>
          </p:cNvPr>
          <p:cNvGrpSpPr/>
          <p:nvPr/>
        </p:nvGrpSpPr>
        <p:grpSpPr>
          <a:xfrm>
            <a:off x="1737022" y="1555348"/>
            <a:ext cx="196255" cy="196255"/>
            <a:chOff x="4319588" y="2492375"/>
            <a:chExt cx="287338" cy="287338"/>
          </a:xfrm>
          <a:solidFill>
            <a:srgbClr val="CE295E"/>
          </a:solidFill>
        </p:grpSpPr>
        <p:sp>
          <p:nvSpPr>
            <p:cNvPr id="124" name="Freeform 372">
              <a:extLst>
                <a:ext uri="{FF2B5EF4-FFF2-40B4-BE49-F238E27FC236}">
                  <a16:creationId xmlns:a16="http://schemas.microsoft.com/office/drawing/2014/main" id="{CC6C2715-550E-40A0-AB0F-10386CBA9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5" name="Freeform 373">
              <a:extLst>
                <a:ext uri="{FF2B5EF4-FFF2-40B4-BE49-F238E27FC236}">
                  <a16:creationId xmlns:a16="http://schemas.microsoft.com/office/drawing/2014/main" id="{F7218EF6-60ED-4D4C-9831-CF6B6BB7D9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8" name="Title 127">
            <a:extLst>
              <a:ext uri="{FF2B5EF4-FFF2-40B4-BE49-F238E27FC236}">
                <a16:creationId xmlns:a16="http://schemas.microsoft.com/office/drawing/2014/main" id="{212B4947-E6CD-467B-AF72-9BC942B53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5696"/>
            <a:ext cx="10515600" cy="498598"/>
          </a:xfrm>
        </p:spPr>
        <p:txBody>
          <a:bodyPr/>
          <a:lstStyle/>
          <a:p>
            <a:r>
              <a:rPr lang="en-US" dirty="0"/>
              <a:t>Revenue per Region</a:t>
            </a:r>
          </a:p>
        </p:txBody>
      </p:sp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6B37FA8E-54BF-4AF0-BF0C-916033E8A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7650" y="609353"/>
            <a:ext cx="419100" cy="365125"/>
          </a:xfrm>
        </p:spPr>
        <p:txBody>
          <a:bodyPr/>
          <a:lstStyle/>
          <a:p>
            <a:fld id="{0FD50806-BABF-4915-9689-3B9956D1C75C}" type="slidenum">
              <a:rPr lang="en-US" smtClean="0"/>
              <a:pPr/>
              <a:t>2</a:t>
            </a:fld>
            <a:endParaRPr lang="en-US" dirty="0"/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83F8FBDE-731F-4171-6504-B847D72FE5A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030828862"/>
                  </p:ext>
                </p:extLst>
              </p:nvPr>
            </p:nvGraphicFramePr>
            <p:xfrm>
              <a:off x="375777" y="2272061"/>
              <a:ext cx="6054419" cy="34223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83F8FBDE-731F-4171-6504-B847D72FE5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5777" y="2272061"/>
                <a:ext cx="6054419" cy="34223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422CEF55-ED42-2BFF-F5C1-2943D88DCE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191" y="6400800"/>
            <a:ext cx="945629" cy="512614"/>
          </a:xfrm>
          <a:prstGeom prst="rect">
            <a:avLst/>
          </a:prstGeom>
        </p:spPr>
      </p:pic>
      <p:pic>
        <p:nvPicPr>
          <p:cNvPr id="10" name="Graphic 9" descr="North America with solid fill">
            <a:extLst>
              <a:ext uri="{FF2B5EF4-FFF2-40B4-BE49-F238E27FC236}">
                <a16:creationId xmlns:a16="http://schemas.microsoft.com/office/drawing/2014/main" id="{9F4C6E25-249D-666F-9C5C-E61A2D7D65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47282" y="3893563"/>
            <a:ext cx="477651" cy="507261"/>
          </a:xfrm>
          <a:prstGeom prst="rect">
            <a:avLst/>
          </a:prstGeom>
        </p:spPr>
      </p:pic>
      <p:pic>
        <p:nvPicPr>
          <p:cNvPr id="12" name="Graphic 11" descr="Europe with solid fill">
            <a:extLst>
              <a:ext uri="{FF2B5EF4-FFF2-40B4-BE49-F238E27FC236}">
                <a16:creationId xmlns:a16="http://schemas.microsoft.com/office/drawing/2014/main" id="{D0EB4FF0-100F-0166-B1F0-34F8F74FF4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20893961">
            <a:off x="7172597" y="4607414"/>
            <a:ext cx="400878" cy="400878"/>
          </a:xfrm>
          <a:prstGeom prst="rect">
            <a:avLst/>
          </a:prstGeom>
        </p:spPr>
      </p:pic>
      <p:pic>
        <p:nvPicPr>
          <p:cNvPr id="14" name="Graphic 13" descr="Asia with solid fill">
            <a:extLst>
              <a:ext uri="{FF2B5EF4-FFF2-40B4-BE49-F238E27FC236}">
                <a16:creationId xmlns:a16="http://schemas.microsoft.com/office/drawing/2014/main" id="{AAF2B394-13C9-9A8A-65BE-FB3A14D35C8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1401307">
            <a:off x="7174155" y="5261070"/>
            <a:ext cx="449894" cy="44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043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8B61B-BB92-4768-AFBB-C2D3F2084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revenue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55BE32-A5E1-45B4-BD01-9003A5E21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3</a:t>
            </a:fld>
            <a:endParaRPr lang="en-US" dirty="0"/>
          </a:p>
        </p:txBody>
      </p:sp>
      <p:graphicFrame>
        <p:nvGraphicFramePr>
          <p:cNvPr id="10" name="Chart 9" descr="This is a chart.">
            <a:extLst>
              <a:ext uri="{FF2B5EF4-FFF2-40B4-BE49-F238E27FC236}">
                <a16:creationId xmlns:a16="http://schemas.microsoft.com/office/drawing/2014/main" id="{E66CA3D8-2C78-46B3-B39E-61C3B15704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9827238"/>
              </p:ext>
            </p:extLst>
          </p:nvPr>
        </p:nvGraphicFramePr>
        <p:xfrm>
          <a:off x="3188051" y="1909467"/>
          <a:ext cx="5815899" cy="3877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59558963-A249-4EED-94EF-6C0741E91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00352" y="2207604"/>
            <a:ext cx="101600" cy="1002366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45C40C-A08D-4984-A61C-A64C2C04D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02700" y="4784367"/>
            <a:ext cx="101600" cy="1002366"/>
          </a:xfrm>
          <a:prstGeom prst="rect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47">
            <a:extLst>
              <a:ext uri="{FF2B5EF4-FFF2-40B4-BE49-F238E27FC236}">
                <a16:creationId xmlns:a16="http://schemas.microsoft.com/office/drawing/2014/main" id="{2D80A1D2-265F-448F-A52C-92EA682624B2}"/>
              </a:ext>
            </a:extLst>
          </p:cNvPr>
          <p:cNvSpPr txBox="1"/>
          <p:nvPr/>
        </p:nvSpPr>
        <p:spPr>
          <a:xfrm>
            <a:off x="9193778" y="2324861"/>
            <a:ext cx="2693422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Refrigerator/ washing machine/ air conditioner and others. 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Largest source of revenue, however, stagnant growth from 2022-2023</a:t>
            </a:r>
          </a:p>
        </p:txBody>
      </p:sp>
      <p:sp>
        <p:nvSpPr>
          <p:cNvPr id="17" name="TextBox 47">
            <a:extLst>
              <a:ext uri="{FF2B5EF4-FFF2-40B4-BE49-F238E27FC236}">
                <a16:creationId xmlns:a16="http://schemas.microsoft.com/office/drawing/2014/main" id="{6DEA7C2E-5CA4-4158-A8D2-337962DDF790}"/>
              </a:ext>
            </a:extLst>
          </p:cNvPr>
          <p:cNvSpPr txBox="1"/>
          <p:nvPr/>
        </p:nvSpPr>
        <p:spPr>
          <a:xfrm>
            <a:off x="9231878" y="4962385"/>
            <a:ext cx="2693422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TV/AV and others.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Decrease in revenue of roughly 10% since 2022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4FFC4B-C0FD-40B7-84F6-1581A1DBE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3430022" y="2207604"/>
            <a:ext cx="101600" cy="1002366"/>
          </a:xfrm>
          <a:prstGeom prst="rect">
            <a:avLst/>
          </a:prstGeom>
          <a:solidFill>
            <a:srgbClr val="CE2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DF1C4B-6BC2-4B51-8433-E3F484209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3430022" y="4784367"/>
            <a:ext cx="101600" cy="100236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0" name="TextBox 47">
            <a:extLst>
              <a:ext uri="{FF2B5EF4-FFF2-40B4-BE49-F238E27FC236}">
                <a16:creationId xmlns:a16="http://schemas.microsoft.com/office/drawing/2014/main" id="{37C247B4-175D-4D11-B853-D2AF3DE04EB3}"/>
              </a:ext>
            </a:extLst>
          </p:cNvPr>
          <p:cNvSpPr txBox="1"/>
          <p:nvPr/>
        </p:nvSpPr>
        <p:spPr>
          <a:xfrm flipH="1">
            <a:off x="494279" y="2324861"/>
            <a:ext cx="2693422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9A02F11-5F8D-440B-8C50-C4EC14036537}" type="CATEGORYNAME">
              <a:rPr lang="en-US" sz="1400" smtClean="0"/>
              <a:pPr/>
              <a:t>Camera module and others</a:t>
            </a:fld>
            <a:r>
              <a:rPr lang="en-US" sz="1400" dirty="0"/>
              <a:t>.</a:t>
            </a:r>
          </a:p>
          <a:p>
            <a:pPr algn="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Steady 5% growth in revenue compared to previous fiscal year. </a:t>
            </a:r>
          </a:p>
        </p:txBody>
      </p:sp>
      <p:sp>
        <p:nvSpPr>
          <p:cNvPr id="21" name="TextBox 47">
            <a:extLst>
              <a:ext uri="{FF2B5EF4-FFF2-40B4-BE49-F238E27FC236}">
                <a16:creationId xmlns:a16="http://schemas.microsoft.com/office/drawing/2014/main" id="{A11FA36C-8B09-47A5-A9E8-B41DE0D47FEA}"/>
              </a:ext>
            </a:extLst>
          </p:cNvPr>
          <p:cNvSpPr txBox="1"/>
          <p:nvPr/>
        </p:nvSpPr>
        <p:spPr>
          <a:xfrm flipH="1">
            <a:off x="509022" y="4854664"/>
            <a:ext cx="2693422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In-vehicle infotainment and others. Saw the largest growth from 2022 with a 17% increase in revenue from the previous fiscal year. </a:t>
            </a:r>
          </a:p>
        </p:txBody>
      </p:sp>
      <p:sp>
        <p:nvSpPr>
          <p:cNvPr id="23" name="TextBox 47">
            <a:extLst>
              <a:ext uri="{FF2B5EF4-FFF2-40B4-BE49-F238E27FC236}">
                <a16:creationId xmlns:a16="http://schemas.microsoft.com/office/drawing/2014/main" id="{237F4DAA-F6F7-4DC2-B578-6D414BEF74B0}"/>
              </a:ext>
            </a:extLst>
          </p:cNvPr>
          <p:cNvSpPr txBox="1"/>
          <p:nvPr/>
        </p:nvSpPr>
        <p:spPr>
          <a:xfrm>
            <a:off x="6885744" y="2340249"/>
            <a:ext cx="1903168" cy="615553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4000" b="1" dirty="0">
                <a:solidFill>
                  <a:srgbClr val="7F7F7F"/>
                </a:solidFill>
                <a:latin typeface="+mj-lt"/>
              </a:rPr>
              <a:t>35%</a:t>
            </a:r>
          </a:p>
        </p:txBody>
      </p:sp>
      <p:sp>
        <p:nvSpPr>
          <p:cNvPr id="24" name="TextBox 47">
            <a:extLst>
              <a:ext uri="{FF2B5EF4-FFF2-40B4-BE49-F238E27FC236}">
                <a16:creationId xmlns:a16="http://schemas.microsoft.com/office/drawing/2014/main" id="{EE9CFF36-DC03-46FB-B2EF-37A7DD0E30C4}"/>
              </a:ext>
            </a:extLst>
          </p:cNvPr>
          <p:cNvSpPr txBox="1"/>
          <p:nvPr/>
        </p:nvSpPr>
        <p:spPr>
          <a:xfrm>
            <a:off x="6885744" y="4977774"/>
            <a:ext cx="1903168" cy="615553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4000" b="1" dirty="0">
                <a:solidFill>
                  <a:srgbClr val="A6A6A6"/>
                </a:solidFill>
                <a:latin typeface="+mj-lt"/>
              </a:rPr>
              <a:t>17%</a:t>
            </a:r>
          </a:p>
        </p:txBody>
      </p:sp>
      <p:sp>
        <p:nvSpPr>
          <p:cNvPr id="25" name="TextBox 47">
            <a:extLst>
              <a:ext uri="{FF2B5EF4-FFF2-40B4-BE49-F238E27FC236}">
                <a16:creationId xmlns:a16="http://schemas.microsoft.com/office/drawing/2014/main" id="{DC0A9957-E152-49C0-B103-E3AA9D206C7A}"/>
              </a:ext>
            </a:extLst>
          </p:cNvPr>
          <p:cNvSpPr txBox="1"/>
          <p:nvPr/>
        </p:nvSpPr>
        <p:spPr>
          <a:xfrm>
            <a:off x="3643062" y="2340250"/>
            <a:ext cx="1903168" cy="615553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CE295E"/>
                </a:solidFill>
                <a:latin typeface="+mj-lt"/>
              </a:rPr>
              <a:t>25%</a:t>
            </a:r>
          </a:p>
        </p:txBody>
      </p:sp>
      <p:sp>
        <p:nvSpPr>
          <p:cNvPr id="26" name="TextBox 47">
            <a:extLst>
              <a:ext uri="{FF2B5EF4-FFF2-40B4-BE49-F238E27FC236}">
                <a16:creationId xmlns:a16="http://schemas.microsoft.com/office/drawing/2014/main" id="{ECA5C0CC-DE7F-4793-B26A-CEF2C3D04658}"/>
              </a:ext>
            </a:extLst>
          </p:cNvPr>
          <p:cNvSpPr txBox="1"/>
          <p:nvPr/>
        </p:nvSpPr>
        <p:spPr>
          <a:xfrm>
            <a:off x="3643062" y="4977774"/>
            <a:ext cx="1903168" cy="615553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rgbClr val="404040"/>
                </a:solidFill>
                <a:latin typeface="+mj-lt"/>
              </a:rPr>
              <a:t>12%</a:t>
            </a:r>
          </a:p>
        </p:txBody>
      </p:sp>
      <p:pic>
        <p:nvPicPr>
          <p:cNvPr id="11" name="Picture 10" descr="A black and white logo&#10;&#10;Description automatically generated">
            <a:extLst>
              <a:ext uri="{FF2B5EF4-FFF2-40B4-BE49-F238E27FC236}">
                <a16:creationId xmlns:a16="http://schemas.microsoft.com/office/drawing/2014/main" id="{EC509AC1-9480-2C9C-F0AD-F2CD6D507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0489" y="6400800"/>
            <a:ext cx="944614" cy="51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715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81D706E-E15A-45F0-9055-C455145F0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80253" y="4063222"/>
            <a:ext cx="5863782" cy="711023"/>
          </a:xfrm>
          <a:prstGeom prst="roundRect">
            <a:avLst>
              <a:gd name="adj" fmla="val 5000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28B89D6-D457-43D1-99F9-B86C5647A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80253" y="5251216"/>
            <a:ext cx="5863782" cy="711023"/>
          </a:xfrm>
          <a:prstGeom prst="roundRect">
            <a:avLst>
              <a:gd name="adj" fmla="val 50000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116FB6B7-1CB4-4813-99A3-137C82BE1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7480" y="2875227"/>
            <a:ext cx="5866555" cy="711023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C50DE9D8-FD82-4684-9ED8-826B4EC01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7480" y="1687232"/>
            <a:ext cx="5866555" cy="711023"/>
          </a:xfrm>
          <a:prstGeom prst="roundRect">
            <a:avLst>
              <a:gd name="adj" fmla="val 50000"/>
            </a:avLst>
          </a:prstGeom>
          <a:solidFill>
            <a:srgbClr val="FD3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D0B643-7A91-4DF8-A7B1-B57A95B3E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Expenses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76851-FE21-4646-98F0-F5FC65E0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8D74CDE-9215-466C-A65F-88C6021F0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3147379" y="3514110"/>
            <a:ext cx="4635087" cy="5748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52400" dist="25400" algn="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8217AA4-5B01-4C74-81C0-F0B9128B68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3145990" y="3515492"/>
            <a:ext cx="4635094" cy="5721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7800" dist="50800" dir="10800000" algn="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B630BF0-C64E-4E93-A9CA-5E2A05DEE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2890245" y="3538680"/>
            <a:ext cx="5152128" cy="5721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47">
            <a:extLst>
              <a:ext uri="{FF2B5EF4-FFF2-40B4-BE49-F238E27FC236}">
                <a16:creationId xmlns:a16="http://schemas.microsoft.com/office/drawing/2014/main" id="{0ABCF938-7F69-41DA-A492-F98171623883}"/>
              </a:ext>
            </a:extLst>
          </p:cNvPr>
          <p:cNvSpPr txBox="1"/>
          <p:nvPr/>
        </p:nvSpPr>
        <p:spPr>
          <a:xfrm>
            <a:off x="5973593" y="1826258"/>
            <a:ext cx="3989558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Employees salaries and benefits account for 55% of total general operating expenses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1A4FE373-17BB-493F-A361-B12440813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374600" y="1755645"/>
            <a:ext cx="572112" cy="5721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TextBox 47">
            <a:extLst>
              <a:ext uri="{FF2B5EF4-FFF2-40B4-BE49-F238E27FC236}">
                <a16:creationId xmlns:a16="http://schemas.microsoft.com/office/drawing/2014/main" id="{939B7CC5-439E-403C-9383-8988F3AAD7AF}"/>
              </a:ext>
            </a:extLst>
          </p:cNvPr>
          <p:cNvSpPr txBox="1"/>
          <p:nvPr/>
        </p:nvSpPr>
        <p:spPr>
          <a:xfrm>
            <a:off x="5973593" y="3016339"/>
            <a:ext cx="3989558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Post-employment benefits reduced by 35% compared to 2022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05ECD4C0-D89D-49E9-AC09-4F34CDD54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374600" y="2945726"/>
            <a:ext cx="572112" cy="5721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TextBox 47">
            <a:extLst>
              <a:ext uri="{FF2B5EF4-FFF2-40B4-BE49-F238E27FC236}">
                <a16:creationId xmlns:a16="http://schemas.microsoft.com/office/drawing/2014/main" id="{BBF4A77D-999A-446C-A470-A09EABC1CB5F}"/>
              </a:ext>
            </a:extLst>
          </p:cNvPr>
          <p:cNvSpPr txBox="1"/>
          <p:nvPr/>
        </p:nvSpPr>
        <p:spPr>
          <a:xfrm>
            <a:off x="5973593" y="4206399"/>
            <a:ext cx="3989558" cy="43088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Freight expenses saw a reduction of 33% likely due to supply chain corrections post covid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B9C20A2B-9E5F-4699-B7E0-C92C4B4C1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374600" y="4135786"/>
            <a:ext cx="572112" cy="5721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TextBox 47">
            <a:extLst>
              <a:ext uri="{FF2B5EF4-FFF2-40B4-BE49-F238E27FC236}">
                <a16:creationId xmlns:a16="http://schemas.microsoft.com/office/drawing/2014/main" id="{5CB8E5D9-5AB2-4AEE-973D-2AB9CE05AF2D}"/>
              </a:ext>
            </a:extLst>
          </p:cNvPr>
          <p:cNvSpPr txBox="1"/>
          <p:nvPr/>
        </p:nvSpPr>
        <p:spPr>
          <a:xfrm>
            <a:off x="5973593" y="5286243"/>
            <a:ext cx="3989558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The company saw a 17% rise in promotional expenses and 3% among advertising expenses, however, revenues saw a 1% throughout the company 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83DF543E-D479-4828-BA2F-2A24D956B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374600" y="5323352"/>
            <a:ext cx="572112" cy="5721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1" name="Group 70" descr="This is an icon of a truck.">
            <a:extLst>
              <a:ext uri="{FF2B5EF4-FFF2-40B4-BE49-F238E27FC236}">
                <a16:creationId xmlns:a16="http://schemas.microsoft.com/office/drawing/2014/main" id="{918F6A58-01C2-4B8A-97EE-31A198442337}"/>
              </a:ext>
            </a:extLst>
          </p:cNvPr>
          <p:cNvGrpSpPr/>
          <p:nvPr/>
        </p:nvGrpSpPr>
        <p:grpSpPr>
          <a:xfrm>
            <a:off x="10516987" y="4297223"/>
            <a:ext cx="287338" cy="249238"/>
            <a:chOff x="2598738" y="2530475"/>
            <a:chExt cx="287338" cy="249238"/>
          </a:xfrm>
          <a:solidFill>
            <a:srgbClr val="7F7F7F"/>
          </a:solidFill>
        </p:grpSpPr>
        <p:sp>
          <p:nvSpPr>
            <p:cNvPr id="72" name="Freeform 527">
              <a:extLst>
                <a:ext uri="{FF2B5EF4-FFF2-40B4-BE49-F238E27FC236}">
                  <a16:creationId xmlns:a16="http://schemas.microsoft.com/office/drawing/2014/main" id="{9A958697-9F7E-46A0-A31A-A67FAB2A3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5888" y="2625725"/>
              <a:ext cx="123825" cy="134938"/>
            </a:xfrm>
            <a:custGeom>
              <a:avLst/>
              <a:gdLst>
                <a:gd name="T0" fmla="*/ 187 w 391"/>
                <a:gd name="T1" fmla="*/ 0 h 421"/>
                <a:gd name="T2" fmla="*/ 172 w 391"/>
                <a:gd name="T3" fmla="*/ 19 h 421"/>
                <a:gd name="T4" fmla="*/ 155 w 391"/>
                <a:gd name="T5" fmla="*/ 36 h 421"/>
                <a:gd name="T6" fmla="*/ 135 w 391"/>
                <a:gd name="T7" fmla="*/ 52 h 421"/>
                <a:gd name="T8" fmla="*/ 113 w 391"/>
                <a:gd name="T9" fmla="*/ 65 h 421"/>
                <a:gd name="T10" fmla="*/ 91 w 391"/>
                <a:gd name="T11" fmla="*/ 76 h 421"/>
                <a:gd name="T12" fmla="*/ 67 w 391"/>
                <a:gd name="T13" fmla="*/ 83 h 421"/>
                <a:gd name="T14" fmla="*/ 41 w 391"/>
                <a:gd name="T15" fmla="*/ 89 h 421"/>
                <a:gd name="T16" fmla="*/ 15 w 391"/>
                <a:gd name="T17" fmla="*/ 90 h 421"/>
                <a:gd name="T18" fmla="*/ 0 w 391"/>
                <a:gd name="T19" fmla="*/ 89 h 421"/>
                <a:gd name="T20" fmla="*/ 1 w 391"/>
                <a:gd name="T21" fmla="*/ 410 h 421"/>
                <a:gd name="T22" fmla="*/ 3 w 391"/>
                <a:gd name="T23" fmla="*/ 415 h 421"/>
                <a:gd name="T24" fmla="*/ 6 w 391"/>
                <a:gd name="T25" fmla="*/ 418 h 421"/>
                <a:gd name="T26" fmla="*/ 11 w 391"/>
                <a:gd name="T27" fmla="*/ 421 h 421"/>
                <a:gd name="T28" fmla="*/ 77 w 391"/>
                <a:gd name="T29" fmla="*/ 421 h 421"/>
                <a:gd name="T30" fmla="*/ 75 w 391"/>
                <a:gd name="T31" fmla="*/ 406 h 421"/>
                <a:gd name="T32" fmla="*/ 77 w 391"/>
                <a:gd name="T33" fmla="*/ 385 h 421"/>
                <a:gd name="T34" fmla="*/ 83 w 391"/>
                <a:gd name="T35" fmla="*/ 366 h 421"/>
                <a:gd name="T36" fmla="*/ 93 w 391"/>
                <a:gd name="T37" fmla="*/ 347 h 421"/>
                <a:gd name="T38" fmla="*/ 106 w 391"/>
                <a:gd name="T39" fmla="*/ 331 h 421"/>
                <a:gd name="T40" fmla="*/ 122 w 391"/>
                <a:gd name="T41" fmla="*/ 318 h 421"/>
                <a:gd name="T42" fmla="*/ 139 w 391"/>
                <a:gd name="T43" fmla="*/ 309 h 421"/>
                <a:gd name="T44" fmla="*/ 159 w 391"/>
                <a:gd name="T45" fmla="*/ 303 h 421"/>
                <a:gd name="T46" fmla="*/ 181 w 391"/>
                <a:gd name="T47" fmla="*/ 301 h 421"/>
                <a:gd name="T48" fmla="*/ 201 w 391"/>
                <a:gd name="T49" fmla="*/ 303 h 421"/>
                <a:gd name="T50" fmla="*/ 222 w 391"/>
                <a:gd name="T51" fmla="*/ 309 h 421"/>
                <a:gd name="T52" fmla="*/ 240 w 391"/>
                <a:gd name="T53" fmla="*/ 318 h 421"/>
                <a:gd name="T54" fmla="*/ 255 w 391"/>
                <a:gd name="T55" fmla="*/ 331 h 421"/>
                <a:gd name="T56" fmla="*/ 268 w 391"/>
                <a:gd name="T57" fmla="*/ 347 h 421"/>
                <a:gd name="T58" fmla="*/ 277 w 391"/>
                <a:gd name="T59" fmla="*/ 366 h 421"/>
                <a:gd name="T60" fmla="*/ 284 w 391"/>
                <a:gd name="T61" fmla="*/ 385 h 421"/>
                <a:gd name="T62" fmla="*/ 286 w 391"/>
                <a:gd name="T63" fmla="*/ 406 h 421"/>
                <a:gd name="T64" fmla="*/ 285 w 391"/>
                <a:gd name="T65" fmla="*/ 421 h 421"/>
                <a:gd name="T66" fmla="*/ 379 w 391"/>
                <a:gd name="T67" fmla="*/ 420 h 421"/>
                <a:gd name="T68" fmla="*/ 385 w 391"/>
                <a:gd name="T69" fmla="*/ 418 h 421"/>
                <a:gd name="T70" fmla="*/ 389 w 391"/>
                <a:gd name="T71" fmla="*/ 415 h 421"/>
                <a:gd name="T72" fmla="*/ 391 w 391"/>
                <a:gd name="T73" fmla="*/ 410 h 421"/>
                <a:gd name="T74" fmla="*/ 391 w 391"/>
                <a:gd name="T75" fmla="*/ 15 h 421"/>
                <a:gd name="T76" fmla="*/ 390 w 391"/>
                <a:gd name="T77" fmla="*/ 8 h 421"/>
                <a:gd name="T78" fmla="*/ 387 w 391"/>
                <a:gd name="T79" fmla="*/ 4 h 421"/>
                <a:gd name="T80" fmla="*/ 382 w 391"/>
                <a:gd name="T81" fmla="*/ 1 h 421"/>
                <a:gd name="T82" fmla="*/ 376 w 391"/>
                <a:gd name="T83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91" h="421">
                  <a:moveTo>
                    <a:pt x="376" y="0"/>
                  </a:moveTo>
                  <a:lnTo>
                    <a:pt x="187" y="0"/>
                  </a:lnTo>
                  <a:lnTo>
                    <a:pt x="180" y="9"/>
                  </a:lnTo>
                  <a:lnTo>
                    <a:pt x="172" y="19"/>
                  </a:lnTo>
                  <a:lnTo>
                    <a:pt x="164" y="28"/>
                  </a:lnTo>
                  <a:lnTo>
                    <a:pt x="155" y="36"/>
                  </a:lnTo>
                  <a:lnTo>
                    <a:pt x="145" y="45"/>
                  </a:lnTo>
                  <a:lnTo>
                    <a:pt x="135" y="52"/>
                  </a:lnTo>
                  <a:lnTo>
                    <a:pt x="125" y="59"/>
                  </a:lnTo>
                  <a:lnTo>
                    <a:pt x="113" y="65"/>
                  </a:lnTo>
                  <a:lnTo>
                    <a:pt x="103" y="71"/>
                  </a:lnTo>
                  <a:lnTo>
                    <a:pt x="91" y="76"/>
                  </a:lnTo>
                  <a:lnTo>
                    <a:pt x="79" y="80"/>
                  </a:lnTo>
                  <a:lnTo>
                    <a:pt x="67" y="83"/>
                  </a:lnTo>
                  <a:lnTo>
                    <a:pt x="54" y="87"/>
                  </a:lnTo>
                  <a:lnTo>
                    <a:pt x="41" y="89"/>
                  </a:lnTo>
                  <a:lnTo>
                    <a:pt x="29" y="90"/>
                  </a:lnTo>
                  <a:lnTo>
                    <a:pt x="15" y="90"/>
                  </a:lnTo>
                  <a:lnTo>
                    <a:pt x="7" y="90"/>
                  </a:lnTo>
                  <a:lnTo>
                    <a:pt x="0" y="89"/>
                  </a:lnTo>
                  <a:lnTo>
                    <a:pt x="0" y="406"/>
                  </a:lnTo>
                  <a:lnTo>
                    <a:pt x="1" y="410"/>
                  </a:lnTo>
                  <a:lnTo>
                    <a:pt x="1" y="412"/>
                  </a:lnTo>
                  <a:lnTo>
                    <a:pt x="3" y="415"/>
                  </a:lnTo>
                  <a:lnTo>
                    <a:pt x="4" y="417"/>
                  </a:lnTo>
                  <a:lnTo>
                    <a:pt x="6" y="418"/>
                  </a:lnTo>
                  <a:lnTo>
                    <a:pt x="9" y="420"/>
                  </a:lnTo>
                  <a:lnTo>
                    <a:pt x="11" y="421"/>
                  </a:lnTo>
                  <a:lnTo>
                    <a:pt x="15" y="421"/>
                  </a:lnTo>
                  <a:lnTo>
                    <a:pt x="77" y="421"/>
                  </a:lnTo>
                  <a:lnTo>
                    <a:pt x="76" y="414"/>
                  </a:lnTo>
                  <a:lnTo>
                    <a:pt x="75" y="406"/>
                  </a:lnTo>
                  <a:lnTo>
                    <a:pt x="76" y="396"/>
                  </a:lnTo>
                  <a:lnTo>
                    <a:pt x="77" y="385"/>
                  </a:lnTo>
                  <a:lnTo>
                    <a:pt x="80" y="375"/>
                  </a:lnTo>
                  <a:lnTo>
                    <a:pt x="83" y="366"/>
                  </a:lnTo>
                  <a:lnTo>
                    <a:pt x="88" y="356"/>
                  </a:lnTo>
                  <a:lnTo>
                    <a:pt x="93" y="347"/>
                  </a:lnTo>
                  <a:lnTo>
                    <a:pt x="99" y="339"/>
                  </a:lnTo>
                  <a:lnTo>
                    <a:pt x="106" y="331"/>
                  </a:lnTo>
                  <a:lnTo>
                    <a:pt x="113" y="325"/>
                  </a:lnTo>
                  <a:lnTo>
                    <a:pt x="122" y="318"/>
                  </a:lnTo>
                  <a:lnTo>
                    <a:pt x="130" y="313"/>
                  </a:lnTo>
                  <a:lnTo>
                    <a:pt x="139" y="309"/>
                  </a:lnTo>
                  <a:lnTo>
                    <a:pt x="150" y="305"/>
                  </a:lnTo>
                  <a:lnTo>
                    <a:pt x="159" y="303"/>
                  </a:lnTo>
                  <a:lnTo>
                    <a:pt x="170" y="301"/>
                  </a:lnTo>
                  <a:lnTo>
                    <a:pt x="181" y="301"/>
                  </a:lnTo>
                  <a:lnTo>
                    <a:pt x="192" y="301"/>
                  </a:lnTo>
                  <a:lnTo>
                    <a:pt x="201" y="303"/>
                  </a:lnTo>
                  <a:lnTo>
                    <a:pt x="212" y="305"/>
                  </a:lnTo>
                  <a:lnTo>
                    <a:pt x="222" y="309"/>
                  </a:lnTo>
                  <a:lnTo>
                    <a:pt x="230" y="313"/>
                  </a:lnTo>
                  <a:lnTo>
                    <a:pt x="240" y="318"/>
                  </a:lnTo>
                  <a:lnTo>
                    <a:pt x="247" y="325"/>
                  </a:lnTo>
                  <a:lnTo>
                    <a:pt x="255" y="331"/>
                  </a:lnTo>
                  <a:lnTo>
                    <a:pt x="261" y="339"/>
                  </a:lnTo>
                  <a:lnTo>
                    <a:pt x="268" y="347"/>
                  </a:lnTo>
                  <a:lnTo>
                    <a:pt x="273" y="356"/>
                  </a:lnTo>
                  <a:lnTo>
                    <a:pt x="277" y="366"/>
                  </a:lnTo>
                  <a:lnTo>
                    <a:pt x="282" y="375"/>
                  </a:lnTo>
                  <a:lnTo>
                    <a:pt x="284" y="385"/>
                  </a:lnTo>
                  <a:lnTo>
                    <a:pt x="285" y="396"/>
                  </a:lnTo>
                  <a:lnTo>
                    <a:pt x="286" y="406"/>
                  </a:lnTo>
                  <a:lnTo>
                    <a:pt x="286" y="414"/>
                  </a:lnTo>
                  <a:lnTo>
                    <a:pt x="285" y="421"/>
                  </a:lnTo>
                  <a:lnTo>
                    <a:pt x="376" y="421"/>
                  </a:lnTo>
                  <a:lnTo>
                    <a:pt x="379" y="420"/>
                  </a:lnTo>
                  <a:lnTo>
                    <a:pt x="382" y="420"/>
                  </a:lnTo>
                  <a:lnTo>
                    <a:pt x="385" y="418"/>
                  </a:lnTo>
                  <a:lnTo>
                    <a:pt x="387" y="417"/>
                  </a:lnTo>
                  <a:lnTo>
                    <a:pt x="389" y="415"/>
                  </a:lnTo>
                  <a:lnTo>
                    <a:pt x="390" y="412"/>
                  </a:lnTo>
                  <a:lnTo>
                    <a:pt x="391" y="410"/>
                  </a:lnTo>
                  <a:lnTo>
                    <a:pt x="391" y="406"/>
                  </a:lnTo>
                  <a:lnTo>
                    <a:pt x="391" y="15"/>
                  </a:lnTo>
                  <a:lnTo>
                    <a:pt x="391" y="12"/>
                  </a:lnTo>
                  <a:lnTo>
                    <a:pt x="390" y="8"/>
                  </a:lnTo>
                  <a:lnTo>
                    <a:pt x="389" y="6"/>
                  </a:lnTo>
                  <a:lnTo>
                    <a:pt x="387" y="4"/>
                  </a:lnTo>
                  <a:lnTo>
                    <a:pt x="385" y="2"/>
                  </a:lnTo>
                  <a:lnTo>
                    <a:pt x="382" y="1"/>
                  </a:lnTo>
                  <a:lnTo>
                    <a:pt x="379" y="0"/>
                  </a:lnTo>
                  <a:lnTo>
                    <a:pt x="376" y="0"/>
                  </a:lnTo>
                  <a:lnTo>
                    <a:pt x="3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3" name="Freeform 528">
              <a:extLst>
                <a:ext uri="{FF2B5EF4-FFF2-40B4-BE49-F238E27FC236}">
                  <a16:creationId xmlns:a16="http://schemas.microsoft.com/office/drawing/2014/main" id="{83F5CED5-EC59-44A7-BB1E-6DAA3AFE7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38" y="2692400"/>
              <a:ext cx="47625" cy="9525"/>
            </a:xfrm>
            <a:custGeom>
              <a:avLst/>
              <a:gdLst>
                <a:gd name="T0" fmla="*/ 136 w 151"/>
                <a:gd name="T1" fmla="*/ 0 h 30"/>
                <a:gd name="T2" fmla="*/ 15 w 151"/>
                <a:gd name="T3" fmla="*/ 0 h 30"/>
                <a:gd name="T4" fmla="*/ 12 w 151"/>
                <a:gd name="T5" fmla="*/ 1 h 30"/>
                <a:gd name="T6" fmla="*/ 9 w 151"/>
                <a:gd name="T7" fmla="*/ 1 h 30"/>
                <a:gd name="T8" fmla="*/ 7 w 151"/>
                <a:gd name="T9" fmla="*/ 3 h 30"/>
                <a:gd name="T10" fmla="*/ 5 w 151"/>
                <a:gd name="T11" fmla="*/ 4 h 30"/>
                <a:gd name="T12" fmla="*/ 3 w 151"/>
                <a:gd name="T13" fmla="*/ 6 h 30"/>
                <a:gd name="T14" fmla="*/ 2 w 151"/>
                <a:gd name="T15" fmla="*/ 10 h 30"/>
                <a:gd name="T16" fmla="*/ 0 w 151"/>
                <a:gd name="T17" fmla="*/ 13 h 30"/>
                <a:gd name="T18" fmla="*/ 0 w 151"/>
                <a:gd name="T19" fmla="*/ 15 h 30"/>
                <a:gd name="T20" fmla="*/ 0 w 151"/>
                <a:gd name="T21" fmla="*/ 18 h 30"/>
                <a:gd name="T22" fmla="*/ 2 w 151"/>
                <a:gd name="T23" fmla="*/ 21 h 30"/>
                <a:gd name="T24" fmla="*/ 3 w 151"/>
                <a:gd name="T25" fmla="*/ 24 h 30"/>
                <a:gd name="T26" fmla="*/ 5 w 151"/>
                <a:gd name="T27" fmla="*/ 26 h 30"/>
                <a:gd name="T28" fmla="*/ 7 w 151"/>
                <a:gd name="T29" fmla="*/ 28 h 30"/>
                <a:gd name="T30" fmla="*/ 9 w 151"/>
                <a:gd name="T31" fmla="*/ 29 h 30"/>
                <a:gd name="T32" fmla="*/ 12 w 151"/>
                <a:gd name="T33" fmla="*/ 30 h 30"/>
                <a:gd name="T34" fmla="*/ 15 w 151"/>
                <a:gd name="T35" fmla="*/ 30 h 30"/>
                <a:gd name="T36" fmla="*/ 136 w 151"/>
                <a:gd name="T37" fmla="*/ 30 h 30"/>
                <a:gd name="T38" fmla="*/ 139 w 151"/>
                <a:gd name="T39" fmla="*/ 30 h 30"/>
                <a:gd name="T40" fmla="*/ 142 w 151"/>
                <a:gd name="T41" fmla="*/ 29 h 30"/>
                <a:gd name="T42" fmla="*/ 144 w 151"/>
                <a:gd name="T43" fmla="*/ 28 h 30"/>
                <a:gd name="T44" fmla="*/ 146 w 151"/>
                <a:gd name="T45" fmla="*/ 26 h 30"/>
                <a:gd name="T46" fmla="*/ 148 w 151"/>
                <a:gd name="T47" fmla="*/ 24 h 30"/>
                <a:gd name="T48" fmla="*/ 150 w 151"/>
                <a:gd name="T49" fmla="*/ 21 h 30"/>
                <a:gd name="T50" fmla="*/ 151 w 151"/>
                <a:gd name="T51" fmla="*/ 18 h 30"/>
                <a:gd name="T52" fmla="*/ 151 w 151"/>
                <a:gd name="T53" fmla="*/ 15 h 30"/>
                <a:gd name="T54" fmla="*/ 151 w 151"/>
                <a:gd name="T55" fmla="*/ 13 h 30"/>
                <a:gd name="T56" fmla="*/ 150 w 151"/>
                <a:gd name="T57" fmla="*/ 10 h 30"/>
                <a:gd name="T58" fmla="*/ 148 w 151"/>
                <a:gd name="T59" fmla="*/ 8 h 30"/>
                <a:gd name="T60" fmla="*/ 146 w 151"/>
                <a:gd name="T61" fmla="*/ 4 h 30"/>
                <a:gd name="T62" fmla="*/ 144 w 151"/>
                <a:gd name="T63" fmla="*/ 3 h 30"/>
                <a:gd name="T64" fmla="*/ 142 w 151"/>
                <a:gd name="T65" fmla="*/ 1 h 30"/>
                <a:gd name="T66" fmla="*/ 139 w 151"/>
                <a:gd name="T67" fmla="*/ 1 h 30"/>
                <a:gd name="T68" fmla="*/ 136 w 15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30">
                  <a:moveTo>
                    <a:pt x="136" y="0"/>
                  </a:moveTo>
                  <a:lnTo>
                    <a:pt x="15" y="0"/>
                  </a:lnTo>
                  <a:lnTo>
                    <a:pt x="12" y="1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2" y="21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136" y="30"/>
                  </a:lnTo>
                  <a:lnTo>
                    <a:pt x="139" y="30"/>
                  </a:lnTo>
                  <a:lnTo>
                    <a:pt x="142" y="29"/>
                  </a:lnTo>
                  <a:lnTo>
                    <a:pt x="144" y="28"/>
                  </a:lnTo>
                  <a:lnTo>
                    <a:pt x="146" y="26"/>
                  </a:lnTo>
                  <a:lnTo>
                    <a:pt x="148" y="24"/>
                  </a:lnTo>
                  <a:lnTo>
                    <a:pt x="150" y="21"/>
                  </a:lnTo>
                  <a:lnTo>
                    <a:pt x="151" y="18"/>
                  </a:lnTo>
                  <a:lnTo>
                    <a:pt x="151" y="15"/>
                  </a:lnTo>
                  <a:lnTo>
                    <a:pt x="151" y="13"/>
                  </a:lnTo>
                  <a:lnTo>
                    <a:pt x="150" y="10"/>
                  </a:lnTo>
                  <a:lnTo>
                    <a:pt x="148" y="8"/>
                  </a:lnTo>
                  <a:lnTo>
                    <a:pt x="146" y="4"/>
                  </a:lnTo>
                  <a:lnTo>
                    <a:pt x="144" y="3"/>
                  </a:lnTo>
                  <a:lnTo>
                    <a:pt x="142" y="1"/>
                  </a:lnTo>
                  <a:lnTo>
                    <a:pt x="139" y="1"/>
                  </a:lnTo>
                  <a:lnTo>
                    <a:pt x="1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4" name="Freeform 529">
              <a:extLst>
                <a:ext uri="{FF2B5EF4-FFF2-40B4-BE49-F238E27FC236}">
                  <a16:creationId xmlns:a16="http://schemas.microsoft.com/office/drawing/2014/main" id="{67D92154-D809-4A24-ADBA-A184552F2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7788" y="2711450"/>
              <a:ext cx="28575" cy="11113"/>
            </a:xfrm>
            <a:custGeom>
              <a:avLst/>
              <a:gdLst>
                <a:gd name="T0" fmla="*/ 76 w 91"/>
                <a:gd name="T1" fmla="*/ 0 h 31"/>
                <a:gd name="T2" fmla="*/ 16 w 91"/>
                <a:gd name="T3" fmla="*/ 0 h 31"/>
                <a:gd name="T4" fmla="*/ 12 w 91"/>
                <a:gd name="T5" fmla="*/ 1 h 31"/>
                <a:gd name="T6" fmla="*/ 10 w 91"/>
                <a:gd name="T7" fmla="*/ 1 h 31"/>
                <a:gd name="T8" fmla="*/ 7 w 91"/>
                <a:gd name="T9" fmla="*/ 3 h 31"/>
                <a:gd name="T10" fmla="*/ 5 w 91"/>
                <a:gd name="T11" fmla="*/ 5 h 31"/>
                <a:gd name="T12" fmla="*/ 3 w 91"/>
                <a:gd name="T13" fmla="*/ 8 h 31"/>
                <a:gd name="T14" fmla="*/ 2 w 91"/>
                <a:gd name="T15" fmla="*/ 10 h 31"/>
                <a:gd name="T16" fmla="*/ 0 w 91"/>
                <a:gd name="T17" fmla="*/ 13 h 31"/>
                <a:gd name="T18" fmla="*/ 0 w 91"/>
                <a:gd name="T19" fmla="*/ 15 h 31"/>
                <a:gd name="T20" fmla="*/ 0 w 91"/>
                <a:gd name="T21" fmla="*/ 18 h 31"/>
                <a:gd name="T22" fmla="*/ 2 w 91"/>
                <a:gd name="T23" fmla="*/ 22 h 31"/>
                <a:gd name="T24" fmla="*/ 3 w 91"/>
                <a:gd name="T25" fmla="*/ 24 h 31"/>
                <a:gd name="T26" fmla="*/ 5 w 91"/>
                <a:gd name="T27" fmla="*/ 26 h 31"/>
                <a:gd name="T28" fmla="*/ 7 w 91"/>
                <a:gd name="T29" fmla="*/ 28 h 31"/>
                <a:gd name="T30" fmla="*/ 10 w 91"/>
                <a:gd name="T31" fmla="*/ 29 h 31"/>
                <a:gd name="T32" fmla="*/ 12 w 91"/>
                <a:gd name="T33" fmla="*/ 30 h 31"/>
                <a:gd name="T34" fmla="*/ 16 w 91"/>
                <a:gd name="T35" fmla="*/ 31 h 31"/>
                <a:gd name="T36" fmla="*/ 76 w 91"/>
                <a:gd name="T37" fmla="*/ 31 h 31"/>
                <a:gd name="T38" fmla="*/ 79 w 91"/>
                <a:gd name="T39" fmla="*/ 30 h 31"/>
                <a:gd name="T40" fmla="*/ 82 w 91"/>
                <a:gd name="T41" fmla="*/ 29 h 31"/>
                <a:gd name="T42" fmla="*/ 84 w 91"/>
                <a:gd name="T43" fmla="*/ 28 h 31"/>
                <a:gd name="T44" fmla="*/ 86 w 91"/>
                <a:gd name="T45" fmla="*/ 26 h 31"/>
                <a:gd name="T46" fmla="*/ 88 w 91"/>
                <a:gd name="T47" fmla="*/ 24 h 31"/>
                <a:gd name="T48" fmla="*/ 90 w 91"/>
                <a:gd name="T49" fmla="*/ 22 h 31"/>
                <a:gd name="T50" fmla="*/ 91 w 91"/>
                <a:gd name="T51" fmla="*/ 18 h 31"/>
                <a:gd name="T52" fmla="*/ 91 w 91"/>
                <a:gd name="T53" fmla="*/ 15 h 31"/>
                <a:gd name="T54" fmla="*/ 91 w 91"/>
                <a:gd name="T55" fmla="*/ 13 h 31"/>
                <a:gd name="T56" fmla="*/ 90 w 91"/>
                <a:gd name="T57" fmla="*/ 10 h 31"/>
                <a:gd name="T58" fmla="*/ 88 w 91"/>
                <a:gd name="T59" fmla="*/ 8 h 31"/>
                <a:gd name="T60" fmla="*/ 86 w 91"/>
                <a:gd name="T61" fmla="*/ 5 h 31"/>
                <a:gd name="T62" fmla="*/ 84 w 91"/>
                <a:gd name="T63" fmla="*/ 3 h 31"/>
                <a:gd name="T64" fmla="*/ 82 w 91"/>
                <a:gd name="T65" fmla="*/ 2 h 31"/>
                <a:gd name="T66" fmla="*/ 79 w 91"/>
                <a:gd name="T67" fmla="*/ 1 h 31"/>
                <a:gd name="T68" fmla="*/ 76 w 91"/>
                <a:gd name="T69" fmla="*/ 0 h 31"/>
                <a:gd name="T70" fmla="*/ 76 w 91"/>
                <a:gd name="T7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1" h="31">
                  <a:moveTo>
                    <a:pt x="76" y="0"/>
                  </a:moveTo>
                  <a:lnTo>
                    <a:pt x="16" y="0"/>
                  </a:lnTo>
                  <a:lnTo>
                    <a:pt x="12" y="1"/>
                  </a:lnTo>
                  <a:lnTo>
                    <a:pt x="10" y="1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8"/>
                  </a:lnTo>
                  <a:lnTo>
                    <a:pt x="2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6" y="31"/>
                  </a:lnTo>
                  <a:lnTo>
                    <a:pt x="76" y="31"/>
                  </a:lnTo>
                  <a:lnTo>
                    <a:pt x="79" y="30"/>
                  </a:lnTo>
                  <a:lnTo>
                    <a:pt x="82" y="29"/>
                  </a:lnTo>
                  <a:lnTo>
                    <a:pt x="84" y="28"/>
                  </a:lnTo>
                  <a:lnTo>
                    <a:pt x="86" y="26"/>
                  </a:lnTo>
                  <a:lnTo>
                    <a:pt x="88" y="24"/>
                  </a:lnTo>
                  <a:lnTo>
                    <a:pt x="90" y="22"/>
                  </a:lnTo>
                  <a:lnTo>
                    <a:pt x="91" y="18"/>
                  </a:lnTo>
                  <a:lnTo>
                    <a:pt x="91" y="15"/>
                  </a:lnTo>
                  <a:lnTo>
                    <a:pt x="91" y="13"/>
                  </a:lnTo>
                  <a:lnTo>
                    <a:pt x="90" y="10"/>
                  </a:lnTo>
                  <a:lnTo>
                    <a:pt x="88" y="8"/>
                  </a:lnTo>
                  <a:lnTo>
                    <a:pt x="86" y="5"/>
                  </a:lnTo>
                  <a:lnTo>
                    <a:pt x="84" y="3"/>
                  </a:lnTo>
                  <a:lnTo>
                    <a:pt x="82" y="2"/>
                  </a:lnTo>
                  <a:lnTo>
                    <a:pt x="79" y="1"/>
                  </a:lnTo>
                  <a:lnTo>
                    <a:pt x="76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530">
              <a:extLst>
                <a:ext uri="{FF2B5EF4-FFF2-40B4-BE49-F238E27FC236}">
                  <a16:creationId xmlns:a16="http://schemas.microsoft.com/office/drawing/2014/main" id="{C331234E-9EA9-4C57-9933-731231499C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313" y="2732088"/>
              <a:ext cx="19050" cy="9525"/>
            </a:xfrm>
            <a:custGeom>
              <a:avLst/>
              <a:gdLst>
                <a:gd name="T0" fmla="*/ 45 w 60"/>
                <a:gd name="T1" fmla="*/ 0 h 30"/>
                <a:gd name="T2" fmla="*/ 15 w 60"/>
                <a:gd name="T3" fmla="*/ 0 h 30"/>
                <a:gd name="T4" fmla="*/ 11 w 60"/>
                <a:gd name="T5" fmla="*/ 0 h 30"/>
                <a:gd name="T6" fmla="*/ 9 w 60"/>
                <a:gd name="T7" fmla="*/ 1 h 30"/>
                <a:gd name="T8" fmla="*/ 6 w 60"/>
                <a:gd name="T9" fmla="*/ 2 h 30"/>
                <a:gd name="T10" fmla="*/ 4 w 60"/>
                <a:gd name="T11" fmla="*/ 5 h 30"/>
                <a:gd name="T12" fmla="*/ 2 w 60"/>
                <a:gd name="T13" fmla="*/ 7 h 30"/>
                <a:gd name="T14" fmla="*/ 1 w 60"/>
                <a:gd name="T15" fmla="*/ 9 h 30"/>
                <a:gd name="T16" fmla="*/ 0 w 60"/>
                <a:gd name="T17" fmla="*/ 12 h 30"/>
                <a:gd name="T18" fmla="*/ 0 w 60"/>
                <a:gd name="T19" fmla="*/ 15 h 30"/>
                <a:gd name="T20" fmla="*/ 0 w 60"/>
                <a:gd name="T21" fmla="*/ 17 h 30"/>
                <a:gd name="T22" fmla="*/ 1 w 60"/>
                <a:gd name="T23" fmla="*/ 21 h 30"/>
                <a:gd name="T24" fmla="*/ 2 w 60"/>
                <a:gd name="T25" fmla="*/ 23 h 30"/>
                <a:gd name="T26" fmla="*/ 4 w 60"/>
                <a:gd name="T27" fmla="*/ 26 h 30"/>
                <a:gd name="T28" fmla="*/ 6 w 60"/>
                <a:gd name="T29" fmla="*/ 27 h 30"/>
                <a:gd name="T30" fmla="*/ 9 w 60"/>
                <a:gd name="T31" fmla="*/ 29 h 30"/>
                <a:gd name="T32" fmla="*/ 11 w 60"/>
                <a:gd name="T33" fmla="*/ 29 h 30"/>
                <a:gd name="T34" fmla="*/ 15 w 60"/>
                <a:gd name="T35" fmla="*/ 30 h 30"/>
                <a:gd name="T36" fmla="*/ 45 w 60"/>
                <a:gd name="T37" fmla="*/ 30 h 30"/>
                <a:gd name="T38" fmla="*/ 48 w 60"/>
                <a:gd name="T39" fmla="*/ 29 h 30"/>
                <a:gd name="T40" fmla="*/ 51 w 60"/>
                <a:gd name="T41" fmla="*/ 29 h 30"/>
                <a:gd name="T42" fmla="*/ 53 w 60"/>
                <a:gd name="T43" fmla="*/ 27 h 30"/>
                <a:gd name="T44" fmla="*/ 55 w 60"/>
                <a:gd name="T45" fmla="*/ 26 h 30"/>
                <a:gd name="T46" fmla="*/ 57 w 60"/>
                <a:gd name="T47" fmla="*/ 23 h 30"/>
                <a:gd name="T48" fmla="*/ 59 w 60"/>
                <a:gd name="T49" fmla="*/ 21 h 30"/>
                <a:gd name="T50" fmla="*/ 60 w 60"/>
                <a:gd name="T51" fmla="*/ 17 h 30"/>
                <a:gd name="T52" fmla="*/ 60 w 60"/>
                <a:gd name="T53" fmla="*/ 15 h 30"/>
                <a:gd name="T54" fmla="*/ 60 w 60"/>
                <a:gd name="T55" fmla="*/ 12 h 30"/>
                <a:gd name="T56" fmla="*/ 59 w 60"/>
                <a:gd name="T57" fmla="*/ 9 h 30"/>
                <a:gd name="T58" fmla="*/ 57 w 60"/>
                <a:gd name="T59" fmla="*/ 7 h 30"/>
                <a:gd name="T60" fmla="*/ 55 w 60"/>
                <a:gd name="T61" fmla="*/ 5 h 30"/>
                <a:gd name="T62" fmla="*/ 53 w 60"/>
                <a:gd name="T63" fmla="*/ 2 h 30"/>
                <a:gd name="T64" fmla="*/ 51 w 60"/>
                <a:gd name="T65" fmla="*/ 1 h 30"/>
                <a:gd name="T66" fmla="*/ 48 w 60"/>
                <a:gd name="T67" fmla="*/ 0 h 30"/>
                <a:gd name="T68" fmla="*/ 45 w 60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0" h="30">
                  <a:moveTo>
                    <a:pt x="45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1" y="21"/>
                  </a:lnTo>
                  <a:lnTo>
                    <a:pt x="2" y="23"/>
                  </a:lnTo>
                  <a:lnTo>
                    <a:pt x="4" y="26"/>
                  </a:lnTo>
                  <a:lnTo>
                    <a:pt x="6" y="27"/>
                  </a:lnTo>
                  <a:lnTo>
                    <a:pt x="9" y="29"/>
                  </a:lnTo>
                  <a:lnTo>
                    <a:pt x="11" y="29"/>
                  </a:lnTo>
                  <a:lnTo>
                    <a:pt x="15" y="30"/>
                  </a:lnTo>
                  <a:lnTo>
                    <a:pt x="45" y="30"/>
                  </a:lnTo>
                  <a:lnTo>
                    <a:pt x="48" y="29"/>
                  </a:lnTo>
                  <a:lnTo>
                    <a:pt x="51" y="29"/>
                  </a:lnTo>
                  <a:lnTo>
                    <a:pt x="53" y="27"/>
                  </a:lnTo>
                  <a:lnTo>
                    <a:pt x="55" y="26"/>
                  </a:lnTo>
                  <a:lnTo>
                    <a:pt x="57" y="23"/>
                  </a:lnTo>
                  <a:lnTo>
                    <a:pt x="59" y="21"/>
                  </a:lnTo>
                  <a:lnTo>
                    <a:pt x="60" y="17"/>
                  </a:lnTo>
                  <a:lnTo>
                    <a:pt x="60" y="15"/>
                  </a:lnTo>
                  <a:lnTo>
                    <a:pt x="60" y="12"/>
                  </a:lnTo>
                  <a:lnTo>
                    <a:pt x="59" y="9"/>
                  </a:lnTo>
                  <a:lnTo>
                    <a:pt x="57" y="7"/>
                  </a:lnTo>
                  <a:lnTo>
                    <a:pt x="55" y="5"/>
                  </a:lnTo>
                  <a:lnTo>
                    <a:pt x="53" y="2"/>
                  </a:lnTo>
                  <a:lnTo>
                    <a:pt x="51" y="1"/>
                  </a:lnTo>
                  <a:lnTo>
                    <a:pt x="48" y="0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6" name="Freeform 531">
              <a:extLst>
                <a:ext uri="{FF2B5EF4-FFF2-40B4-BE49-F238E27FC236}">
                  <a16:creationId xmlns:a16="http://schemas.microsoft.com/office/drawing/2014/main" id="{6ADA05A3-1293-46DC-8224-3676BC286D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3500" y="2530475"/>
              <a:ext cx="114300" cy="114300"/>
            </a:xfrm>
            <a:custGeom>
              <a:avLst/>
              <a:gdLst>
                <a:gd name="T0" fmla="*/ 167 w 362"/>
                <a:gd name="T1" fmla="*/ 103 h 362"/>
                <a:gd name="T2" fmla="*/ 169 w 362"/>
                <a:gd name="T3" fmla="*/ 98 h 362"/>
                <a:gd name="T4" fmla="*/ 172 w 362"/>
                <a:gd name="T5" fmla="*/ 94 h 362"/>
                <a:gd name="T6" fmla="*/ 177 w 362"/>
                <a:gd name="T7" fmla="*/ 92 h 362"/>
                <a:gd name="T8" fmla="*/ 184 w 362"/>
                <a:gd name="T9" fmla="*/ 92 h 362"/>
                <a:gd name="T10" fmla="*/ 189 w 362"/>
                <a:gd name="T11" fmla="*/ 94 h 362"/>
                <a:gd name="T12" fmla="*/ 193 w 362"/>
                <a:gd name="T13" fmla="*/ 98 h 362"/>
                <a:gd name="T14" fmla="*/ 196 w 362"/>
                <a:gd name="T15" fmla="*/ 103 h 362"/>
                <a:gd name="T16" fmla="*/ 196 w 362"/>
                <a:gd name="T17" fmla="*/ 181 h 362"/>
                <a:gd name="T18" fmla="*/ 244 w 362"/>
                <a:gd name="T19" fmla="*/ 182 h 362"/>
                <a:gd name="T20" fmla="*/ 249 w 362"/>
                <a:gd name="T21" fmla="*/ 184 h 362"/>
                <a:gd name="T22" fmla="*/ 254 w 362"/>
                <a:gd name="T23" fmla="*/ 188 h 362"/>
                <a:gd name="T24" fmla="*/ 256 w 362"/>
                <a:gd name="T25" fmla="*/ 193 h 362"/>
                <a:gd name="T26" fmla="*/ 256 w 362"/>
                <a:gd name="T27" fmla="*/ 199 h 362"/>
                <a:gd name="T28" fmla="*/ 254 w 362"/>
                <a:gd name="T29" fmla="*/ 204 h 362"/>
                <a:gd name="T30" fmla="*/ 249 w 362"/>
                <a:gd name="T31" fmla="*/ 208 h 362"/>
                <a:gd name="T32" fmla="*/ 244 w 362"/>
                <a:gd name="T33" fmla="*/ 211 h 362"/>
                <a:gd name="T34" fmla="*/ 181 w 362"/>
                <a:gd name="T35" fmla="*/ 212 h 362"/>
                <a:gd name="T36" fmla="*/ 175 w 362"/>
                <a:gd name="T37" fmla="*/ 211 h 362"/>
                <a:gd name="T38" fmla="*/ 170 w 362"/>
                <a:gd name="T39" fmla="*/ 206 h 362"/>
                <a:gd name="T40" fmla="*/ 167 w 362"/>
                <a:gd name="T41" fmla="*/ 202 h 362"/>
                <a:gd name="T42" fmla="*/ 166 w 362"/>
                <a:gd name="T43" fmla="*/ 197 h 362"/>
                <a:gd name="T44" fmla="*/ 181 w 362"/>
                <a:gd name="T45" fmla="*/ 362 h 362"/>
                <a:gd name="T46" fmla="*/ 217 w 362"/>
                <a:gd name="T47" fmla="*/ 359 h 362"/>
                <a:gd name="T48" fmla="*/ 251 w 362"/>
                <a:gd name="T49" fmla="*/ 348 h 362"/>
                <a:gd name="T50" fmla="*/ 281 w 362"/>
                <a:gd name="T51" fmla="*/ 331 h 362"/>
                <a:gd name="T52" fmla="*/ 308 w 362"/>
                <a:gd name="T53" fmla="*/ 309 h 362"/>
                <a:gd name="T54" fmla="*/ 331 w 362"/>
                <a:gd name="T55" fmla="*/ 282 h 362"/>
                <a:gd name="T56" fmla="*/ 347 w 362"/>
                <a:gd name="T57" fmla="*/ 251 h 362"/>
                <a:gd name="T58" fmla="*/ 358 w 362"/>
                <a:gd name="T59" fmla="*/ 217 h 362"/>
                <a:gd name="T60" fmla="*/ 362 w 362"/>
                <a:gd name="T61" fmla="*/ 182 h 362"/>
                <a:gd name="T62" fmla="*/ 358 w 362"/>
                <a:gd name="T63" fmla="*/ 145 h 362"/>
                <a:gd name="T64" fmla="*/ 347 w 362"/>
                <a:gd name="T65" fmla="*/ 111 h 362"/>
                <a:gd name="T66" fmla="*/ 331 w 362"/>
                <a:gd name="T67" fmla="*/ 80 h 362"/>
                <a:gd name="T68" fmla="*/ 308 w 362"/>
                <a:gd name="T69" fmla="*/ 53 h 362"/>
                <a:gd name="T70" fmla="*/ 281 w 362"/>
                <a:gd name="T71" fmla="*/ 31 h 362"/>
                <a:gd name="T72" fmla="*/ 251 w 362"/>
                <a:gd name="T73" fmla="*/ 14 h 362"/>
                <a:gd name="T74" fmla="*/ 217 w 362"/>
                <a:gd name="T75" fmla="*/ 5 h 362"/>
                <a:gd name="T76" fmla="*/ 181 w 362"/>
                <a:gd name="T77" fmla="*/ 0 h 362"/>
                <a:gd name="T78" fmla="*/ 144 w 362"/>
                <a:gd name="T79" fmla="*/ 5 h 362"/>
                <a:gd name="T80" fmla="*/ 111 w 362"/>
                <a:gd name="T81" fmla="*/ 14 h 362"/>
                <a:gd name="T82" fmla="*/ 80 w 362"/>
                <a:gd name="T83" fmla="*/ 31 h 362"/>
                <a:gd name="T84" fmla="*/ 53 w 362"/>
                <a:gd name="T85" fmla="*/ 53 h 362"/>
                <a:gd name="T86" fmla="*/ 32 w 362"/>
                <a:gd name="T87" fmla="*/ 80 h 362"/>
                <a:gd name="T88" fmla="*/ 14 w 362"/>
                <a:gd name="T89" fmla="*/ 111 h 362"/>
                <a:gd name="T90" fmla="*/ 4 w 362"/>
                <a:gd name="T91" fmla="*/ 145 h 362"/>
                <a:gd name="T92" fmla="*/ 0 w 362"/>
                <a:gd name="T93" fmla="*/ 182 h 362"/>
                <a:gd name="T94" fmla="*/ 4 w 362"/>
                <a:gd name="T95" fmla="*/ 217 h 362"/>
                <a:gd name="T96" fmla="*/ 14 w 362"/>
                <a:gd name="T97" fmla="*/ 251 h 362"/>
                <a:gd name="T98" fmla="*/ 32 w 362"/>
                <a:gd name="T99" fmla="*/ 282 h 362"/>
                <a:gd name="T100" fmla="*/ 53 w 362"/>
                <a:gd name="T101" fmla="*/ 309 h 362"/>
                <a:gd name="T102" fmla="*/ 80 w 362"/>
                <a:gd name="T103" fmla="*/ 331 h 362"/>
                <a:gd name="T104" fmla="*/ 111 w 362"/>
                <a:gd name="T105" fmla="*/ 348 h 362"/>
                <a:gd name="T106" fmla="*/ 144 w 362"/>
                <a:gd name="T107" fmla="*/ 359 h 362"/>
                <a:gd name="T108" fmla="*/ 181 w 362"/>
                <a:gd name="T109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2" h="362">
                  <a:moveTo>
                    <a:pt x="166" y="105"/>
                  </a:moveTo>
                  <a:lnTo>
                    <a:pt x="167" y="103"/>
                  </a:lnTo>
                  <a:lnTo>
                    <a:pt x="167" y="100"/>
                  </a:lnTo>
                  <a:lnTo>
                    <a:pt x="169" y="98"/>
                  </a:lnTo>
                  <a:lnTo>
                    <a:pt x="170" y="95"/>
                  </a:lnTo>
                  <a:lnTo>
                    <a:pt x="172" y="94"/>
                  </a:lnTo>
                  <a:lnTo>
                    <a:pt x="175" y="92"/>
                  </a:lnTo>
                  <a:lnTo>
                    <a:pt x="177" y="92"/>
                  </a:lnTo>
                  <a:lnTo>
                    <a:pt x="181" y="90"/>
                  </a:lnTo>
                  <a:lnTo>
                    <a:pt x="184" y="92"/>
                  </a:lnTo>
                  <a:lnTo>
                    <a:pt x="187" y="92"/>
                  </a:lnTo>
                  <a:lnTo>
                    <a:pt x="189" y="94"/>
                  </a:lnTo>
                  <a:lnTo>
                    <a:pt x="191" y="95"/>
                  </a:lnTo>
                  <a:lnTo>
                    <a:pt x="193" y="98"/>
                  </a:lnTo>
                  <a:lnTo>
                    <a:pt x="195" y="100"/>
                  </a:lnTo>
                  <a:lnTo>
                    <a:pt x="196" y="103"/>
                  </a:lnTo>
                  <a:lnTo>
                    <a:pt x="196" y="105"/>
                  </a:lnTo>
                  <a:lnTo>
                    <a:pt x="196" y="181"/>
                  </a:lnTo>
                  <a:lnTo>
                    <a:pt x="241" y="181"/>
                  </a:lnTo>
                  <a:lnTo>
                    <a:pt x="244" y="182"/>
                  </a:lnTo>
                  <a:lnTo>
                    <a:pt x="247" y="183"/>
                  </a:lnTo>
                  <a:lnTo>
                    <a:pt x="249" y="184"/>
                  </a:lnTo>
                  <a:lnTo>
                    <a:pt x="251" y="186"/>
                  </a:lnTo>
                  <a:lnTo>
                    <a:pt x="254" y="188"/>
                  </a:lnTo>
                  <a:lnTo>
                    <a:pt x="255" y="190"/>
                  </a:lnTo>
                  <a:lnTo>
                    <a:pt x="256" y="193"/>
                  </a:lnTo>
                  <a:lnTo>
                    <a:pt x="256" y="197"/>
                  </a:lnTo>
                  <a:lnTo>
                    <a:pt x="256" y="199"/>
                  </a:lnTo>
                  <a:lnTo>
                    <a:pt x="255" y="202"/>
                  </a:lnTo>
                  <a:lnTo>
                    <a:pt x="254" y="204"/>
                  </a:lnTo>
                  <a:lnTo>
                    <a:pt x="251" y="206"/>
                  </a:lnTo>
                  <a:lnTo>
                    <a:pt x="249" y="208"/>
                  </a:lnTo>
                  <a:lnTo>
                    <a:pt x="247" y="211"/>
                  </a:lnTo>
                  <a:lnTo>
                    <a:pt x="244" y="211"/>
                  </a:lnTo>
                  <a:lnTo>
                    <a:pt x="241" y="212"/>
                  </a:lnTo>
                  <a:lnTo>
                    <a:pt x="181" y="212"/>
                  </a:lnTo>
                  <a:lnTo>
                    <a:pt x="177" y="211"/>
                  </a:lnTo>
                  <a:lnTo>
                    <a:pt x="175" y="211"/>
                  </a:lnTo>
                  <a:lnTo>
                    <a:pt x="172" y="208"/>
                  </a:lnTo>
                  <a:lnTo>
                    <a:pt x="170" y="206"/>
                  </a:lnTo>
                  <a:lnTo>
                    <a:pt x="169" y="204"/>
                  </a:lnTo>
                  <a:lnTo>
                    <a:pt x="167" y="202"/>
                  </a:lnTo>
                  <a:lnTo>
                    <a:pt x="167" y="199"/>
                  </a:lnTo>
                  <a:lnTo>
                    <a:pt x="166" y="197"/>
                  </a:lnTo>
                  <a:lnTo>
                    <a:pt x="166" y="105"/>
                  </a:lnTo>
                  <a:close/>
                  <a:moveTo>
                    <a:pt x="181" y="362"/>
                  </a:moveTo>
                  <a:lnTo>
                    <a:pt x="200" y="361"/>
                  </a:lnTo>
                  <a:lnTo>
                    <a:pt x="217" y="359"/>
                  </a:lnTo>
                  <a:lnTo>
                    <a:pt x="234" y="353"/>
                  </a:lnTo>
                  <a:lnTo>
                    <a:pt x="251" y="348"/>
                  </a:lnTo>
                  <a:lnTo>
                    <a:pt x="268" y="340"/>
                  </a:lnTo>
                  <a:lnTo>
                    <a:pt x="281" y="331"/>
                  </a:lnTo>
                  <a:lnTo>
                    <a:pt x="295" y="320"/>
                  </a:lnTo>
                  <a:lnTo>
                    <a:pt x="308" y="309"/>
                  </a:lnTo>
                  <a:lnTo>
                    <a:pt x="320" y="296"/>
                  </a:lnTo>
                  <a:lnTo>
                    <a:pt x="331" y="282"/>
                  </a:lnTo>
                  <a:lnTo>
                    <a:pt x="339" y="267"/>
                  </a:lnTo>
                  <a:lnTo>
                    <a:pt x="347" y="251"/>
                  </a:lnTo>
                  <a:lnTo>
                    <a:pt x="353" y="235"/>
                  </a:lnTo>
                  <a:lnTo>
                    <a:pt x="358" y="217"/>
                  </a:lnTo>
                  <a:lnTo>
                    <a:pt x="361" y="200"/>
                  </a:lnTo>
                  <a:lnTo>
                    <a:pt x="362" y="182"/>
                  </a:lnTo>
                  <a:lnTo>
                    <a:pt x="361" y="162"/>
                  </a:lnTo>
                  <a:lnTo>
                    <a:pt x="358" y="145"/>
                  </a:lnTo>
                  <a:lnTo>
                    <a:pt x="353" y="127"/>
                  </a:lnTo>
                  <a:lnTo>
                    <a:pt x="347" y="111"/>
                  </a:lnTo>
                  <a:lnTo>
                    <a:pt x="339" y="95"/>
                  </a:lnTo>
                  <a:lnTo>
                    <a:pt x="331" y="80"/>
                  </a:lnTo>
                  <a:lnTo>
                    <a:pt x="320" y="66"/>
                  </a:lnTo>
                  <a:lnTo>
                    <a:pt x="308" y="53"/>
                  </a:lnTo>
                  <a:lnTo>
                    <a:pt x="295" y="42"/>
                  </a:lnTo>
                  <a:lnTo>
                    <a:pt x="281" y="31"/>
                  </a:lnTo>
                  <a:lnTo>
                    <a:pt x="268" y="22"/>
                  </a:lnTo>
                  <a:lnTo>
                    <a:pt x="251" y="14"/>
                  </a:lnTo>
                  <a:lnTo>
                    <a:pt x="234" y="9"/>
                  </a:lnTo>
                  <a:lnTo>
                    <a:pt x="217" y="5"/>
                  </a:lnTo>
                  <a:lnTo>
                    <a:pt x="200" y="1"/>
                  </a:lnTo>
                  <a:lnTo>
                    <a:pt x="181" y="0"/>
                  </a:lnTo>
                  <a:lnTo>
                    <a:pt x="162" y="1"/>
                  </a:lnTo>
                  <a:lnTo>
                    <a:pt x="144" y="5"/>
                  </a:lnTo>
                  <a:lnTo>
                    <a:pt x="127" y="9"/>
                  </a:lnTo>
                  <a:lnTo>
                    <a:pt x="111" y="14"/>
                  </a:lnTo>
                  <a:lnTo>
                    <a:pt x="95" y="22"/>
                  </a:lnTo>
                  <a:lnTo>
                    <a:pt x="80" y="31"/>
                  </a:lnTo>
                  <a:lnTo>
                    <a:pt x="66" y="42"/>
                  </a:lnTo>
                  <a:lnTo>
                    <a:pt x="53" y="53"/>
                  </a:lnTo>
                  <a:lnTo>
                    <a:pt x="41" y="66"/>
                  </a:lnTo>
                  <a:lnTo>
                    <a:pt x="32" y="80"/>
                  </a:lnTo>
                  <a:lnTo>
                    <a:pt x="22" y="95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4" y="145"/>
                  </a:lnTo>
                  <a:lnTo>
                    <a:pt x="2" y="162"/>
                  </a:lnTo>
                  <a:lnTo>
                    <a:pt x="0" y="182"/>
                  </a:lnTo>
                  <a:lnTo>
                    <a:pt x="2" y="200"/>
                  </a:lnTo>
                  <a:lnTo>
                    <a:pt x="4" y="217"/>
                  </a:lnTo>
                  <a:lnTo>
                    <a:pt x="8" y="235"/>
                  </a:lnTo>
                  <a:lnTo>
                    <a:pt x="14" y="251"/>
                  </a:lnTo>
                  <a:lnTo>
                    <a:pt x="22" y="267"/>
                  </a:lnTo>
                  <a:lnTo>
                    <a:pt x="32" y="282"/>
                  </a:lnTo>
                  <a:lnTo>
                    <a:pt x="41" y="296"/>
                  </a:lnTo>
                  <a:lnTo>
                    <a:pt x="53" y="309"/>
                  </a:lnTo>
                  <a:lnTo>
                    <a:pt x="66" y="320"/>
                  </a:lnTo>
                  <a:lnTo>
                    <a:pt x="80" y="331"/>
                  </a:lnTo>
                  <a:lnTo>
                    <a:pt x="95" y="340"/>
                  </a:lnTo>
                  <a:lnTo>
                    <a:pt x="111" y="348"/>
                  </a:lnTo>
                  <a:lnTo>
                    <a:pt x="127" y="353"/>
                  </a:lnTo>
                  <a:lnTo>
                    <a:pt x="144" y="359"/>
                  </a:lnTo>
                  <a:lnTo>
                    <a:pt x="162" y="361"/>
                  </a:lnTo>
                  <a:lnTo>
                    <a:pt x="181" y="3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532">
              <a:extLst>
                <a:ext uri="{FF2B5EF4-FFF2-40B4-BE49-F238E27FC236}">
                  <a16:creationId xmlns:a16="http://schemas.microsoft.com/office/drawing/2014/main" id="{FA4D6B7E-6F35-4229-B442-5A4006567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9225" y="2732088"/>
              <a:ext cx="47625" cy="47625"/>
            </a:xfrm>
            <a:custGeom>
              <a:avLst/>
              <a:gdLst>
                <a:gd name="T0" fmla="*/ 67 w 150"/>
                <a:gd name="T1" fmla="*/ 0 h 150"/>
                <a:gd name="T2" fmla="*/ 52 w 150"/>
                <a:gd name="T3" fmla="*/ 3 h 150"/>
                <a:gd name="T4" fmla="*/ 38 w 150"/>
                <a:gd name="T5" fmla="*/ 9 h 150"/>
                <a:gd name="T6" fmla="*/ 27 w 150"/>
                <a:gd name="T7" fmla="*/ 17 h 150"/>
                <a:gd name="T8" fmla="*/ 17 w 150"/>
                <a:gd name="T9" fmla="*/ 27 h 150"/>
                <a:gd name="T10" fmla="*/ 8 w 150"/>
                <a:gd name="T11" fmla="*/ 39 h 150"/>
                <a:gd name="T12" fmla="*/ 3 w 150"/>
                <a:gd name="T13" fmla="*/ 53 h 150"/>
                <a:gd name="T14" fmla="*/ 0 w 150"/>
                <a:gd name="T15" fmla="*/ 68 h 150"/>
                <a:gd name="T16" fmla="*/ 0 w 150"/>
                <a:gd name="T17" fmla="*/ 83 h 150"/>
                <a:gd name="T18" fmla="*/ 3 w 150"/>
                <a:gd name="T19" fmla="*/ 98 h 150"/>
                <a:gd name="T20" fmla="*/ 8 w 150"/>
                <a:gd name="T21" fmla="*/ 111 h 150"/>
                <a:gd name="T22" fmla="*/ 17 w 150"/>
                <a:gd name="T23" fmla="*/ 123 h 150"/>
                <a:gd name="T24" fmla="*/ 27 w 150"/>
                <a:gd name="T25" fmla="*/ 133 h 150"/>
                <a:gd name="T26" fmla="*/ 38 w 150"/>
                <a:gd name="T27" fmla="*/ 141 h 150"/>
                <a:gd name="T28" fmla="*/ 52 w 150"/>
                <a:gd name="T29" fmla="*/ 147 h 150"/>
                <a:gd name="T30" fmla="*/ 67 w 150"/>
                <a:gd name="T31" fmla="*/ 150 h 150"/>
                <a:gd name="T32" fmla="*/ 82 w 150"/>
                <a:gd name="T33" fmla="*/ 150 h 150"/>
                <a:gd name="T34" fmla="*/ 97 w 150"/>
                <a:gd name="T35" fmla="*/ 147 h 150"/>
                <a:gd name="T36" fmla="*/ 110 w 150"/>
                <a:gd name="T37" fmla="*/ 141 h 150"/>
                <a:gd name="T38" fmla="*/ 122 w 150"/>
                <a:gd name="T39" fmla="*/ 133 h 150"/>
                <a:gd name="T40" fmla="*/ 133 w 150"/>
                <a:gd name="T41" fmla="*/ 123 h 150"/>
                <a:gd name="T42" fmla="*/ 140 w 150"/>
                <a:gd name="T43" fmla="*/ 111 h 150"/>
                <a:gd name="T44" fmla="*/ 147 w 150"/>
                <a:gd name="T45" fmla="*/ 98 h 150"/>
                <a:gd name="T46" fmla="*/ 150 w 150"/>
                <a:gd name="T47" fmla="*/ 83 h 150"/>
                <a:gd name="T48" fmla="*/ 150 w 150"/>
                <a:gd name="T49" fmla="*/ 68 h 150"/>
                <a:gd name="T50" fmla="*/ 147 w 150"/>
                <a:gd name="T51" fmla="*/ 53 h 150"/>
                <a:gd name="T52" fmla="*/ 140 w 150"/>
                <a:gd name="T53" fmla="*/ 39 h 150"/>
                <a:gd name="T54" fmla="*/ 133 w 150"/>
                <a:gd name="T55" fmla="*/ 27 h 150"/>
                <a:gd name="T56" fmla="*/ 122 w 150"/>
                <a:gd name="T57" fmla="*/ 17 h 150"/>
                <a:gd name="T58" fmla="*/ 110 w 150"/>
                <a:gd name="T59" fmla="*/ 9 h 150"/>
                <a:gd name="T60" fmla="*/ 97 w 150"/>
                <a:gd name="T61" fmla="*/ 3 h 150"/>
                <a:gd name="T62" fmla="*/ 82 w 150"/>
                <a:gd name="T6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0" h="150">
                  <a:moveTo>
                    <a:pt x="75" y="0"/>
                  </a:moveTo>
                  <a:lnTo>
                    <a:pt x="67" y="0"/>
                  </a:lnTo>
                  <a:lnTo>
                    <a:pt x="60" y="1"/>
                  </a:lnTo>
                  <a:lnTo>
                    <a:pt x="52" y="3"/>
                  </a:lnTo>
                  <a:lnTo>
                    <a:pt x="45" y="6"/>
                  </a:lnTo>
                  <a:lnTo>
                    <a:pt x="38" y="9"/>
                  </a:lnTo>
                  <a:lnTo>
                    <a:pt x="32" y="13"/>
                  </a:lnTo>
                  <a:lnTo>
                    <a:pt x="27" y="17"/>
                  </a:lnTo>
                  <a:lnTo>
                    <a:pt x="21" y="22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8" y="39"/>
                  </a:lnTo>
                  <a:lnTo>
                    <a:pt x="5" y="45"/>
                  </a:lnTo>
                  <a:lnTo>
                    <a:pt x="3" y="53"/>
                  </a:lnTo>
                  <a:lnTo>
                    <a:pt x="1" y="60"/>
                  </a:lnTo>
                  <a:lnTo>
                    <a:pt x="0" y="68"/>
                  </a:lnTo>
                  <a:lnTo>
                    <a:pt x="0" y="75"/>
                  </a:lnTo>
                  <a:lnTo>
                    <a:pt x="0" y="83"/>
                  </a:lnTo>
                  <a:lnTo>
                    <a:pt x="1" y="90"/>
                  </a:lnTo>
                  <a:lnTo>
                    <a:pt x="3" y="98"/>
                  </a:lnTo>
                  <a:lnTo>
                    <a:pt x="5" y="104"/>
                  </a:lnTo>
                  <a:lnTo>
                    <a:pt x="8" y="111"/>
                  </a:lnTo>
                  <a:lnTo>
                    <a:pt x="13" y="117"/>
                  </a:lnTo>
                  <a:lnTo>
                    <a:pt x="17" y="123"/>
                  </a:lnTo>
                  <a:lnTo>
                    <a:pt x="21" y="128"/>
                  </a:lnTo>
                  <a:lnTo>
                    <a:pt x="27" y="133"/>
                  </a:lnTo>
                  <a:lnTo>
                    <a:pt x="32" y="138"/>
                  </a:lnTo>
                  <a:lnTo>
                    <a:pt x="38" y="141"/>
                  </a:lnTo>
                  <a:lnTo>
                    <a:pt x="45" y="144"/>
                  </a:lnTo>
                  <a:lnTo>
                    <a:pt x="52" y="147"/>
                  </a:lnTo>
                  <a:lnTo>
                    <a:pt x="60" y="149"/>
                  </a:lnTo>
                  <a:lnTo>
                    <a:pt x="67" y="150"/>
                  </a:lnTo>
                  <a:lnTo>
                    <a:pt x="75" y="150"/>
                  </a:lnTo>
                  <a:lnTo>
                    <a:pt x="82" y="150"/>
                  </a:lnTo>
                  <a:lnTo>
                    <a:pt x="90" y="149"/>
                  </a:lnTo>
                  <a:lnTo>
                    <a:pt x="97" y="147"/>
                  </a:lnTo>
                  <a:lnTo>
                    <a:pt x="104" y="144"/>
                  </a:lnTo>
                  <a:lnTo>
                    <a:pt x="110" y="141"/>
                  </a:lnTo>
                  <a:lnTo>
                    <a:pt x="117" y="138"/>
                  </a:lnTo>
                  <a:lnTo>
                    <a:pt x="122" y="133"/>
                  </a:lnTo>
                  <a:lnTo>
                    <a:pt x="127" y="128"/>
                  </a:lnTo>
                  <a:lnTo>
                    <a:pt x="133" y="123"/>
                  </a:lnTo>
                  <a:lnTo>
                    <a:pt x="137" y="117"/>
                  </a:lnTo>
                  <a:lnTo>
                    <a:pt x="140" y="111"/>
                  </a:lnTo>
                  <a:lnTo>
                    <a:pt x="144" y="104"/>
                  </a:lnTo>
                  <a:lnTo>
                    <a:pt x="147" y="98"/>
                  </a:lnTo>
                  <a:lnTo>
                    <a:pt x="148" y="90"/>
                  </a:lnTo>
                  <a:lnTo>
                    <a:pt x="150" y="83"/>
                  </a:lnTo>
                  <a:lnTo>
                    <a:pt x="150" y="75"/>
                  </a:lnTo>
                  <a:lnTo>
                    <a:pt x="150" y="68"/>
                  </a:lnTo>
                  <a:lnTo>
                    <a:pt x="148" y="60"/>
                  </a:lnTo>
                  <a:lnTo>
                    <a:pt x="147" y="53"/>
                  </a:lnTo>
                  <a:lnTo>
                    <a:pt x="144" y="45"/>
                  </a:lnTo>
                  <a:lnTo>
                    <a:pt x="140" y="39"/>
                  </a:lnTo>
                  <a:lnTo>
                    <a:pt x="137" y="33"/>
                  </a:lnTo>
                  <a:lnTo>
                    <a:pt x="133" y="27"/>
                  </a:lnTo>
                  <a:lnTo>
                    <a:pt x="127" y="22"/>
                  </a:lnTo>
                  <a:lnTo>
                    <a:pt x="122" y="17"/>
                  </a:lnTo>
                  <a:lnTo>
                    <a:pt x="117" y="13"/>
                  </a:lnTo>
                  <a:lnTo>
                    <a:pt x="110" y="9"/>
                  </a:lnTo>
                  <a:lnTo>
                    <a:pt x="104" y="6"/>
                  </a:lnTo>
                  <a:lnTo>
                    <a:pt x="97" y="3"/>
                  </a:lnTo>
                  <a:lnTo>
                    <a:pt x="90" y="1"/>
                  </a:lnTo>
                  <a:lnTo>
                    <a:pt x="82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533">
              <a:extLst>
                <a:ext uri="{FF2B5EF4-FFF2-40B4-BE49-F238E27FC236}">
                  <a16:creationId xmlns:a16="http://schemas.microsoft.com/office/drawing/2014/main" id="{6D3DD28D-52F5-4B38-8390-DDA8AD25B3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9238" y="2654300"/>
              <a:ext cx="96838" cy="106363"/>
            </a:xfrm>
            <a:custGeom>
              <a:avLst/>
              <a:gdLst>
                <a:gd name="T0" fmla="*/ 30 w 301"/>
                <a:gd name="T1" fmla="*/ 30 h 331"/>
                <a:gd name="T2" fmla="*/ 250 w 301"/>
                <a:gd name="T3" fmla="*/ 150 h 331"/>
                <a:gd name="T4" fmla="*/ 301 w 301"/>
                <a:gd name="T5" fmla="*/ 165 h 331"/>
                <a:gd name="T6" fmla="*/ 300 w 301"/>
                <a:gd name="T7" fmla="*/ 161 h 331"/>
                <a:gd name="T8" fmla="*/ 300 w 301"/>
                <a:gd name="T9" fmla="*/ 160 h 331"/>
                <a:gd name="T10" fmla="*/ 297 w 301"/>
                <a:gd name="T11" fmla="*/ 155 h 331"/>
                <a:gd name="T12" fmla="*/ 297 w 301"/>
                <a:gd name="T13" fmla="*/ 155 h 331"/>
                <a:gd name="T14" fmla="*/ 144 w 301"/>
                <a:gd name="T15" fmla="*/ 2 h 331"/>
                <a:gd name="T16" fmla="*/ 138 w 301"/>
                <a:gd name="T17" fmla="*/ 0 h 331"/>
                <a:gd name="T18" fmla="*/ 15 w 301"/>
                <a:gd name="T19" fmla="*/ 0 h 331"/>
                <a:gd name="T20" fmla="*/ 10 w 301"/>
                <a:gd name="T21" fmla="*/ 1 h 331"/>
                <a:gd name="T22" fmla="*/ 4 w 301"/>
                <a:gd name="T23" fmla="*/ 4 h 331"/>
                <a:gd name="T24" fmla="*/ 1 w 301"/>
                <a:gd name="T25" fmla="*/ 10 h 331"/>
                <a:gd name="T26" fmla="*/ 0 w 301"/>
                <a:gd name="T27" fmla="*/ 15 h 331"/>
                <a:gd name="T28" fmla="*/ 0 w 301"/>
                <a:gd name="T29" fmla="*/ 316 h 331"/>
                <a:gd name="T30" fmla="*/ 1 w 301"/>
                <a:gd name="T31" fmla="*/ 322 h 331"/>
                <a:gd name="T32" fmla="*/ 4 w 301"/>
                <a:gd name="T33" fmla="*/ 327 h 331"/>
                <a:gd name="T34" fmla="*/ 10 w 301"/>
                <a:gd name="T35" fmla="*/ 330 h 331"/>
                <a:gd name="T36" fmla="*/ 15 w 301"/>
                <a:gd name="T37" fmla="*/ 331 h 331"/>
                <a:gd name="T38" fmla="*/ 31 w 301"/>
                <a:gd name="T39" fmla="*/ 324 h 331"/>
                <a:gd name="T40" fmla="*/ 31 w 301"/>
                <a:gd name="T41" fmla="*/ 306 h 331"/>
                <a:gd name="T42" fmla="*/ 35 w 301"/>
                <a:gd name="T43" fmla="*/ 285 h 331"/>
                <a:gd name="T44" fmla="*/ 43 w 301"/>
                <a:gd name="T45" fmla="*/ 266 h 331"/>
                <a:gd name="T46" fmla="*/ 55 w 301"/>
                <a:gd name="T47" fmla="*/ 249 h 331"/>
                <a:gd name="T48" fmla="*/ 69 w 301"/>
                <a:gd name="T49" fmla="*/ 235 h 331"/>
                <a:gd name="T50" fmla="*/ 86 w 301"/>
                <a:gd name="T51" fmla="*/ 223 h 331"/>
                <a:gd name="T52" fmla="*/ 104 w 301"/>
                <a:gd name="T53" fmla="*/ 215 h 331"/>
                <a:gd name="T54" fmla="*/ 126 w 301"/>
                <a:gd name="T55" fmla="*/ 211 h 331"/>
                <a:gd name="T56" fmla="*/ 147 w 301"/>
                <a:gd name="T57" fmla="*/ 211 h 331"/>
                <a:gd name="T58" fmla="*/ 167 w 301"/>
                <a:gd name="T59" fmla="*/ 215 h 331"/>
                <a:gd name="T60" fmla="*/ 186 w 301"/>
                <a:gd name="T61" fmla="*/ 223 h 331"/>
                <a:gd name="T62" fmla="*/ 203 w 301"/>
                <a:gd name="T63" fmla="*/ 235 h 331"/>
                <a:gd name="T64" fmla="*/ 217 w 301"/>
                <a:gd name="T65" fmla="*/ 249 h 331"/>
                <a:gd name="T66" fmla="*/ 229 w 301"/>
                <a:gd name="T67" fmla="*/ 266 h 331"/>
                <a:gd name="T68" fmla="*/ 236 w 301"/>
                <a:gd name="T69" fmla="*/ 285 h 331"/>
                <a:gd name="T70" fmla="*/ 240 w 301"/>
                <a:gd name="T71" fmla="*/ 306 h 331"/>
                <a:gd name="T72" fmla="*/ 241 w 301"/>
                <a:gd name="T73" fmla="*/ 324 h 331"/>
                <a:gd name="T74" fmla="*/ 286 w 301"/>
                <a:gd name="T75" fmla="*/ 331 h 331"/>
                <a:gd name="T76" fmla="*/ 292 w 301"/>
                <a:gd name="T77" fmla="*/ 330 h 331"/>
                <a:gd name="T78" fmla="*/ 297 w 301"/>
                <a:gd name="T79" fmla="*/ 327 h 331"/>
                <a:gd name="T80" fmla="*/ 300 w 301"/>
                <a:gd name="T81" fmla="*/ 322 h 331"/>
                <a:gd name="T82" fmla="*/ 301 w 301"/>
                <a:gd name="T83" fmla="*/ 316 h 331"/>
                <a:gd name="T84" fmla="*/ 301 w 301"/>
                <a:gd name="T85" fmla="*/ 16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1" h="331">
                  <a:moveTo>
                    <a:pt x="30" y="150"/>
                  </a:moveTo>
                  <a:lnTo>
                    <a:pt x="30" y="30"/>
                  </a:lnTo>
                  <a:lnTo>
                    <a:pt x="130" y="30"/>
                  </a:lnTo>
                  <a:lnTo>
                    <a:pt x="250" y="150"/>
                  </a:lnTo>
                  <a:lnTo>
                    <a:pt x="30" y="150"/>
                  </a:lnTo>
                  <a:close/>
                  <a:moveTo>
                    <a:pt x="301" y="165"/>
                  </a:moveTo>
                  <a:lnTo>
                    <a:pt x="300" y="163"/>
                  </a:lnTo>
                  <a:lnTo>
                    <a:pt x="300" y="161"/>
                  </a:lnTo>
                  <a:lnTo>
                    <a:pt x="300" y="160"/>
                  </a:lnTo>
                  <a:lnTo>
                    <a:pt x="300" y="160"/>
                  </a:lnTo>
                  <a:lnTo>
                    <a:pt x="298" y="156"/>
                  </a:lnTo>
                  <a:lnTo>
                    <a:pt x="297" y="155"/>
                  </a:lnTo>
                  <a:lnTo>
                    <a:pt x="297" y="155"/>
                  </a:lnTo>
                  <a:lnTo>
                    <a:pt x="297" y="155"/>
                  </a:lnTo>
                  <a:lnTo>
                    <a:pt x="147" y="4"/>
                  </a:lnTo>
                  <a:lnTo>
                    <a:pt x="144" y="2"/>
                  </a:lnTo>
                  <a:lnTo>
                    <a:pt x="142" y="1"/>
                  </a:lnTo>
                  <a:lnTo>
                    <a:pt x="138" y="0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65"/>
                  </a:lnTo>
                  <a:lnTo>
                    <a:pt x="0" y="316"/>
                  </a:lnTo>
                  <a:lnTo>
                    <a:pt x="1" y="320"/>
                  </a:lnTo>
                  <a:lnTo>
                    <a:pt x="1" y="322"/>
                  </a:lnTo>
                  <a:lnTo>
                    <a:pt x="3" y="325"/>
                  </a:lnTo>
                  <a:lnTo>
                    <a:pt x="4" y="327"/>
                  </a:lnTo>
                  <a:lnTo>
                    <a:pt x="7" y="328"/>
                  </a:lnTo>
                  <a:lnTo>
                    <a:pt x="10" y="330"/>
                  </a:lnTo>
                  <a:lnTo>
                    <a:pt x="12" y="331"/>
                  </a:lnTo>
                  <a:lnTo>
                    <a:pt x="15" y="331"/>
                  </a:lnTo>
                  <a:lnTo>
                    <a:pt x="31" y="331"/>
                  </a:lnTo>
                  <a:lnTo>
                    <a:pt x="31" y="324"/>
                  </a:lnTo>
                  <a:lnTo>
                    <a:pt x="30" y="316"/>
                  </a:lnTo>
                  <a:lnTo>
                    <a:pt x="31" y="306"/>
                  </a:lnTo>
                  <a:lnTo>
                    <a:pt x="32" y="295"/>
                  </a:lnTo>
                  <a:lnTo>
                    <a:pt x="35" y="285"/>
                  </a:lnTo>
                  <a:lnTo>
                    <a:pt x="39" y="276"/>
                  </a:lnTo>
                  <a:lnTo>
                    <a:pt x="43" y="266"/>
                  </a:lnTo>
                  <a:lnTo>
                    <a:pt x="48" y="257"/>
                  </a:lnTo>
                  <a:lnTo>
                    <a:pt x="55" y="249"/>
                  </a:lnTo>
                  <a:lnTo>
                    <a:pt x="61" y="241"/>
                  </a:lnTo>
                  <a:lnTo>
                    <a:pt x="69" y="235"/>
                  </a:lnTo>
                  <a:lnTo>
                    <a:pt x="77" y="228"/>
                  </a:lnTo>
                  <a:lnTo>
                    <a:pt x="86" y="223"/>
                  </a:lnTo>
                  <a:lnTo>
                    <a:pt x="94" y="219"/>
                  </a:lnTo>
                  <a:lnTo>
                    <a:pt x="104" y="215"/>
                  </a:lnTo>
                  <a:lnTo>
                    <a:pt x="115" y="213"/>
                  </a:lnTo>
                  <a:lnTo>
                    <a:pt x="126" y="211"/>
                  </a:lnTo>
                  <a:lnTo>
                    <a:pt x="136" y="211"/>
                  </a:lnTo>
                  <a:lnTo>
                    <a:pt x="147" y="211"/>
                  </a:lnTo>
                  <a:lnTo>
                    <a:pt x="157" y="213"/>
                  </a:lnTo>
                  <a:lnTo>
                    <a:pt x="167" y="215"/>
                  </a:lnTo>
                  <a:lnTo>
                    <a:pt x="177" y="219"/>
                  </a:lnTo>
                  <a:lnTo>
                    <a:pt x="186" y="223"/>
                  </a:lnTo>
                  <a:lnTo>
                    <a:pt x="194" y="228"/>
                  </a:lnTo>
                  <a:lnTo>
                    <a:pt x="203" y="235"/>
                  </a:lnTo>
                  <a:lnTo>
                    <a:pt x="210" y="241"/>
                  </a:lnTo>
                  <a:lnTo>
                    <a:pt x="217" y="249"/>
                  </a:lnTo>
                  <a:lnTo>
                    <a:pt x="223" y="257"/>
                  </a:lnTo>
                  <a:lnTo>
                    <a:pt x="229" y="266"/>
                  </a:lnTo>
                  <a:lnTo>
                    <a:pt x="233" y="276"/>
                  </a:lnTo>
                  <a:lnTo>
                    <a:pt x="236" y="285"/>
                  </a:lnTo>
                  <a:lnTo>
                    <a:pt x="239" y="295"/>
                  </a:lnTo>
                  <a:lnTo>
                    <a:pt x="240" y="306"/>
                  </a:lnTo>
                  <a:lnTo>
                    <a:pt x="241" y="316"/>
                  </a:lnTo>
                  <a:lnTo>
                    <a:pt x="241" y="324"/>
                  </a:lnTo>
                  <a:lnTo>
                    <a:pt x="240" y="331"/>
                  </a:lnTo>
                  <a:lnTo>
                    <a:pt x="286" y="331"/>
                  </a:lnTo>
                  <a:lnTo>
                    <a:pt x="290" y="330"/>
                  </a:lnTo>
                  <a:lnTo>
                    <a:pt x="292" y="330"/>
                  </a:lnTo>
                  <a:lnTo>
                    <a:pt x="295" y="328"/>
                  </a:lnTo>
                  <a:lnTo>
                    <a:pt x="297" y="327"/>
                  </a:lnTo>
                  <a:lnTo>
                    <a:pt x="299" y="325"/>
                  </a:lnTo>
                  <a:lnTo>
                    <a:pt x="300" y="322"/>
                  </a:lnTo>
                  <a:lnTo>
                    <a:pt x="301" y="320"/>
                  </a:lnTo>
                  <a:lnTo>
                    <a:pt x="301" y="316"/>
                  </a:lnTo>
                  <a:lnTo>
                    <a:pt x="301" y="165"/>
                  </a:lnTo>
                  <a:lnTo>
                    <a:pt x="301" y="165"/>
                  </a:lnTo>
                  <a:lnTo>
                    <a:pt x="301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534">
              <a:extLst>
                <a:ext uri="{FF2B5EF4-FFF2-40B4-BE49-F238E27FC236}">
                  <a16:creationId xmlns:a16="http://schemas.microsoft.com/office/drawing/2014/main" id="{2D77E4FC-731D-463A-A8FC-DC45F2A0E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288" y="2732088"/>
              <a:ext cx="49213" cy="47625"/>
            </a:xfrm>
            <a:custGeom>
              <a:avLst/>
              <a:gdLst>
                <a:gd name="T0" fmla="*/ 68 w 151"/>
                <a:gd name="T1" fmla="*/ 0 h 150"/>
                <a:gd name="T2" fmla="*/ 54 w 151"/>
                <a:gd name="T3" fmla="*/ 3 h 150"/>
                <a:gd name="T4" fmla="*/ 40 w 151"/>
                <a:gd name="T5" fmla="*/ 9 h 150"/>
                <a:gd name="T6" fmla="*/ 28 w 151"/>
                <a:gd name="T7" fmla="*/ 17 h 150"/>
                <a:gd name="T8" fmla="*/ 17 w 151"/>
                <a:gd name="T9" fmla="*/ 27 h 150"/>
                <a:gd name="T10" fmla="*/ 10 w 151"/>
                <a:gd name="T11" fmla="*/ 39 h 150"/>
                <a:gd name="T12" fmla="*/ 4 w 151"/>
                <a:gd name="T13" fmla="*/ 53 h 150"/>
                <a:gd name="T14" fmla="*/ 1 w 151"/>
                <a:gd name="T15" fmla="*/ 68 h 150"/>
                <a:gd name="T16" fmla="*/ 1 w 151"/>
                <a:gd name="T17" fmla="*/ 83 h 150"/>
                <a:gd name="T18" fmla="*/ 4 w 151"/>
                <a:gd name="T19" fmla="*/ 98 h 150"/>
                <a:gd name="T20" fmla="*/ 10 w 151"/>
                <a:gd name="T21" fmla="*/ 111 h 150"/>
                <a:gd name="T22" fmla="*/ 17 w 151"/>
                <a:gd name="T23" fmla="*/ 123 h 150"/>
                <a:gd name="T24" fmla="*/ 28 w 151"/>
                <a:gd name="T25" fmla="*/ 133 h 150"/>
                <a:gd name="T26" fmla="*/ 40 w 151"/>
                <a:gd name="T27" fmla="*/ 141 h 150"/>
                <a:gd name="T28" fmla="*/ 54 w 151"/>
                <a:gd name="T29" fmla="*/ 147 h 150"/>
                <a:gd name="T30" fmla="*/ 68 w 151"/>
                <a:gd name="T31" fmla="*/ 150 h 150"/>
                <a:gd name="T32" fmla="*/ 84 w 151"/>
                <a:gd name="T33" fmla="*/ 150 h 150"/>
                <a:gd name="T34" fmla="*/ 98 w 151"/>
                <a:gd name="T35" fmla="*/ 147 h 150"/>
                <a:gd name="T36" fmla="*/ 112 w 151"/>
                <a:gd name="T37" fmla="*/ 141 h 150"/>
                <a:gd name="T38" fmla="*/ 124 w 151"/>
                <a:gd name="T39" fmla="*/ 133 h 150"/>
                <a:gd name="T40" fmla="*/ 134 w 151"/>
                <a:gd name="T41" fmla="*/ 123 h 150"/>
                <a:gd name="T42" fmla="*/ 142 w 151"/>
                <a:gd name="T43" fmla="*/ 111 h 150"/>
                <a:gd name="T44" fmla="*/ 148 w 151"/>
                <a:gd name="T45" fmla="*/ 98 h 150"/>
                <a:gd name="T46" fmla="*/ 150 w 151"/>
                <a:gd name="T47" fmla="*/ 83 h 150"/>
                <a:gd name="T48" fmla="*/ 150 w 151"/>
                <a:gd name="T49" fmla="*/ 68 h 150"/>
                <a:gd name="T50" fmla="*/ 148 w 151"/>
                <a:gd name="T51" fmla="*/ 53 h 150"/>
                <a:gd name="T52" fmla="*/ 142 w 151"/>
                <a:gd name="T53" fmla="*/ 39 h 150"/>
                <a:gd name="T54" fmla="*/ 134 w 151"/>
                <a:gd name="T55" fmla="*/ 27 h 150"/>
                <a:gd name="T56" fmla="*/ 124 w 151"/>
                <a:gd name="T57" fmla="*/ 17 h 150"/>
                <a:gd name="T58" fmla="*/ 112 w 151"/>
                <a:gd name="T59" fmla="*/ 9 h 150"/>
                <a:gd name="T60" fmla="*/ 98 w 151"/>
                <a:gd name="T61" fmla="*/ 3 h 150"/>
                <a:gd name="T62" fmla="*/ 84 w 151"/>
                <a:gd name="T6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1" h="150">
                  <a:moveTo>
                    <a:pt x="76" y="0"/>
                  </a:moveTo>
                  <a:lnTo>
                    <a:pt x="68" y="0"/>
                  </a:lnTo>
                  <a:lnTo>
                    <a:pt x="60" y="1"/>
                  </a:lnTo>
                  <a:lnTo>
                    <a:pt x="54" y="3"/>
                  </a:lnTo>
                  <a:lnTo>
                    <a:pt x="46" y="6"/>
                  </a:lnTo>
                  <a:lnTo>
                    <a:pt x="40" y="9"/>
                  </a:lnTo>
                  <a:lnTo>
                    <a:pt x="33" y="13"/>
                  </a:lnTo>
                  <a:lnTo>
                    <a:pt x="28" y="17"/>
                  </a:lnTo>
                  <a:lnTo>
                    <a:pt x="23" y="22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10" y="39"/>
                  </a:lnTo>
                  <a:lnTo>
                    <a:pt x="7" y="45"/>
                  </a:lnTo>
                  <a:lnTo>
                    <a:pt x="4" y="53"/>
                  </a:lnTo>
                  <a:lnTo>
                    <a:pt x="2" y="60"/>
                  </a:lnTo>
                  <a:lnTo>
                    <a:pt x="1" y="68"/>
                  </a:lnTo>
                  <a:lnTo>
                    <a:pt x="0" y="75"/>
                  </a:lnTo>
                  <a:lnTo>
                    <a:pt x="1" y="83"/>
                  </a:lnTo>
                  <a:lnTo>
                    <a:pt x="2" y="90"/>
                  </a:lnTo>
                  <a:lnTo>
                    <a:pt x="4" y="98"/>
                  </a:lnTo>
                  <a:lnTo>
                    <a:pt x="7" y="104"/>
                  </a:lnTo>
                  <a:lnTo>
                    <a:pt x="10" y="111"/>
                  </a:lnTo>
                  <a:lnTo>
                    <a:pt x="13" y="117"/>
                  </a:lnTo>
                  <a:lnTo>
                    <a:pt x="17" y="123"/>
                  </a:lnTo>
                  <a:lnTo>
                    <a:pt x="23" y="128"/>
                  </a:lnTo>
                  <a:lnTo>
                    <a:pt x="28" y="133"/>
                  </a:lnTo>
                  <a:lnTo>
                    <a:pt x="33" y="138"/>
                  </a:lnTo>
                  <a:lnTo>
                    <a:pt x="40" y="141"/>
                  </a:lnTo>
                  <a:lnTo>
                    <a:pt x="46" y="144"/>
                  </a:lnTo>
                  <a:lnTo>
                    <a:pt x="54" y="147"/>
                  </a:lnTo>
                  <a:lnTo>
                    <a:pt x="60" y="149"/>
                  </a:lnTo>
                  <a:lnTo>
                    <a:pt x="68" y="150"/>
                  </a:lnTo>
                  <a:lnTo>
                    <a:pt x="76" y="150"/>
                  </a:lnTo>
                  <a:lnTo>
                    <a:pt x="84" y="150"/>
                  </a:lnTo>
                  <a:lnTo>
                    <a:pt x="91" y="149"/>
                  </a:lnTo>
                  <a:lnTo>
                    <a:pt x="98" y="147"/>
                  </a:lnTo>
                  <a:lnTo>
                    <a:pt x="105" y="144"/>
                  </a:lnTo>
                  <a:lnTo>
                    <a:pt x="112" y="141"/>
                  </a:lnTo>
                  <a:lnTo>
                    <a:pt x="118" y="138"/>
                  </a:lnTo>
                  <a:lnTo>
                    <a:pt x="124" y="133"/>
                  </a:lnTo>
                  <a:lnTo>
                    <a:pt x="129" y="128"/>
                  </a:lnTo>
                  <a:lnTo>
                    <a:pt x="134" y="123"/>
                  </a:lnTo>
                  <a:lnTo>
                    <a:pt x="139" y="117"/>
                  </a:lnTo>
                  <a:lnTo>
                    <a:pt x="142" y="111"/>
                  </a:lnTo>
                  <a:lnTo>
                    <a:pt x="145" y="104"/>
                  </a:lnTo>
                  <a:lnTo>
                    <a:pt x="148" y="98"/>
                  </a:lnTo>
                  <a:lnTo>
                    <a:pt x="149" y="90"/>
                  </a:lnTo>
                  <a:lnTo>
                    <a:pt x="150" y="83"/>
                  </a:lnTo>
                  <a:lnTo>
                    <a:pt x="151" y="75"/>
                  </a:lnTo>
                  <a:lnTo>
                    <a:pt x="150" y="68"/>
                  </a:lnTo>
                  <a:lnTo>
                    <a:pt x="149" y="60"/>
                  </a:lnTo>
                  <a:lnTo>
                    <a:pt x="148" y="53"/>
                  </a:lnTo>
                  <a:lnTo>
                    <a:pt x="145" y="45"/>
                  </a:lnTo>
                  <a:lnTo>
                    <a:pt x="142" y="39"/>
                  </a:lnTo>
                  <a:lnTo>
                    <a:pt x="139" y="33"/>
                  </a:lnTo>
                  <a:lnTo>
                    <a:pt x="134" y="27"/>
                  </a:lnTo>
                  <a:lnTo>
                    <a:pt x="129" y="22"/>
                  </a:lnTo>
                  <a:lnTo>
                    <a:pt x="124" y="17"/>
                  </a:lnTo>
                  <a:lnTo>
                    <a:pt x="118" y="13"/>
                  </a:lnTo>
                  <a:lnTo>
                    <a:pt x="112" y="9"/>
                  </a:lnTo>
                  <a:lnTo>
                    <a:pt x="105" y="6"/>
                  </a:lnTo>
                  <a:lnTo>
                    <a:pt x="98" y="3"/>
                  </a:lnTo>
                  <a:lnTo>
                    <a:pt x="91" y="1"/>
                  </a:lnTo>
                  <a:lnTo>
                    <a:pt x="84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6" name="Picture 5" descr="A black and white logo&#10;&#10;Description automatically generated">
            <a:extLst>
              <a:ext uri="{FF2B5EF4-FFF2-40B4-BE49-F238E27FC236}">
                <a16:creationId xmlns:a16="http://schemas.microsoft.com/office/drawing/2014/main" id="{4B139A35-EF9C-AB45-A6E8-EDD83F8E29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037" y="6400800"/>
            <a:ext cx="940662" cy="509921"/>
          </a:xfrm>
          <a:prstGeom prst="rect">
            <a:avLst/>
          </a:prstGeom>
        </p:spPr>
      </p:pic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5A0FD64E-812A-AE31-65FD-1B2DC171D77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720743092"/>
                  </p:ext>
                </p:extLst>
              </p:nvPr>
            </p:nvGraphicFramePr>
            <p:xfrm>
              <a:off x="52999" y="1826258"/>
              <a:ext cx="5118937" cy="366408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7" name="Chart 6">
                <a:extLst>
                  <a:ext uri="{FF2B5EF4-FFF2-40B4-BE49-F238E27FC236}">
                    <a16:creationId xmlns:a16="http://schemas.microsoft.com/office/drawing/2014/main" id="{5A0FD64E-812A-AE31-65FD-1B2DC171D7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999" y="1826258"/>
                <a:ext cx="5118937" cy="3664088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Graphic 10" descr="Business Growth with solid fill">
            <a:extLst>
              <a:ext uri="{FF2B5EF4-FFF2-40B4-BE49-F238E27FC236}">
                <a16:creationId xmlns:a16="http://schemas.microsoft.com/office/drawing/2014/main" id="{81D2C2BC-D7B8-E17A-EB0E-6D3B343E15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0463798" y="3003371"/>
            <a:ext cx="468328" cy="468328"/>
          </a:xfrm>
          <a:prstGeom prst="rect">
            <a:avLst/>
          </a:prstGeom>
        </p:spPr>
      </p:pic>
      <p:pic>
        <p:nvPicPr>
          <p:cNvPr id="13" name="Graphic 12" descr="Bank check with solid fill">
            <a:extLst>
              <a:ext uri="{FF2B5EF4-FFF2-40B4-BE49-F238E27FC236}">
                <a16:creationId xmlns:a16="http://schemas.microsoft.com/office/drawing/2014/main" id="{CA0A3DD0-6024-3731-74F0-68F8ED647A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446365" y="1833866"/>
            <a:ext cx="430888" cy="430888"/>
          </a:xfrm>
          <a:prstGeom prst="rect">
            <a:avLst/>
          </a:prstGeom>
        </p:spPr>
      </p:pic>
      <p:pic>
        <p:nvPicPr>
          <p:cNvPr id="15" name="Graphic 14" descr="Video camera with solid fill">
            <a:extLst>
              <a:ext uri="{FF2B5EF4-FFF2-40B4-BE49-F238E27FC236}">
                <a16:creationId xmlns:a16="http://schemas.microsoft.com/office/drawing/2014/main" id="{655E8A17-9EA7-95DE-F449-5325206AEB5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446365" y="5385921"/>
            <a:ext cx="441611" cy="44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929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B643-7A91-4DF8-A7B1-B57A95B3E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Tale of Taxes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76851-FE21-4646-98F0-F5FC65E0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8638025-2EB1-F41D-24C6-508C89FEC9F3}"/>
              </a:ext>
            </a:extLst>
          </p:cNvPr>
          <p:cNvGrpSpPr/>
          <p:nvPr/>
        </p:nvGrpSpPr>
        <p:grpSpPr>
          <a:xfrm>
            <a:off x="4581525" y="1586179"/>
            <a:ext cx="3028950" cy="4689623"/>
            <a:chOff x="4581525" y="1586179"/>
            <a:chExt cx="3028950" cy="4689623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E964EA2-E75F-4ACF-84AC-8F703B06F6D6}"/>
                </a:ext>
              </a:extLst>
            </p:cNvPr>
            <p:cNvSpPr/>
            <p:nvPr/>
          </p:nvSpPr>
          <p:spPr>
            <a:xfrm>
              <a:off x="4581525" y="3331502"/>
              <a:ext cx="3028950" cy="2944300"/>
            </a:xfrm>
            <a:prstGeom prst="rect">
              <a:avLst/>
            </a:prstGeom>
            <a:pattFill prst="ltDnDiag">
              <a:fgClr>
                <a:schemeClr val="bg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812A7BA-479B-4BEF-B397-77EEFB212384}"/>
                </a:ext>
              </a:extLst>
            </p:cNvPr>
            <p:cNvSpPr/>
            <p:nvPr/>
          </p:nvSpPr>
          <p:spPr>
            <a:xfrm>
              <a:off x="4802585" y="1586179"/>
              <a:ext cx="2400849" cy="1022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5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35%</a:t>
              </a:r>
            </a:p>
          </p:txBody>
        </p:sp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5B1D1B62-74EE-4306-A194-676901404487}"/>
                </a:ext>
              </a:extLst>
            </p:cNvPr>
            <p:cNvSpPr/>
            <p:nvPr/>
          </p:nvSpPr>
          <p:spPr>
            <a:xfrm>
              <a:off x="4829175" y="3128852"/>
              <a:ext cx="2533650" cy="600297"/>
            </a:xfrm>
            <a:prstGeom prst="roundRect">
              <a:avLst>
                <a:gd name="adj" fmla="val 50000"/>
              </a:avLst>
            </a:prstGeom>
            <a:solidFill>
              <a:srgbClr val="404040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Increase in Taxes</a:t>
              </a:r>
            </a:p>
          </p:txBody>
        </p:sp>
        <p:sp>
          <p:nvSpPr>
            <p:cNvPr id="89" name="TextBox 47">
              <a:extLst>
                <a:ext uri="{FF2B5EF4-FFF2-40B4-BE49-F238E27FC236}">
                  <a16:creationId xmlns:a16="http://schemas.microsoft.com/office/drawing/2014/main" id="{1DD221D1-F384-4A12-B3A1-9380E515AA4D}"/>
                </a:ext>
              </a:extLst>
            </p:cNvPr>
            <p:cNvSpPr txBox="1"/>
            <p:nvPr/>
          </p:nvSpPr>
          <p:spPr>
            <a:xfrm>
              <a:off x="4749289" y="4175826"/>
              <a:ext cx="2693422" cy="1508105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Despite the decrease in revenues the company taxes amount to 35% more being paid out relative to the previous year. The company’s effective tax rate was 38.5% compared to the previous year’s 20.7%.</a:t>
              </a: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084F8638-3DFE-40FD-854B-409E4CB30D48}"/>
                </a:ext>
              </a:extLst>
            </p:cNvPr>
            <p:cNvGrpSpPr/>
            <p:nvPr/>
          </p:nvGrpSpPr>
          <p:grpSpPr>
            <a:xfrm>
              <a:off x="5762676" y="6106411"/>
              <a:ext cx="666649" cy="140327"/>
              <a:chOff x="2000299" y="6003628"/>
              <a:chExt cx="666649" cy="116554"/>
            </a:xfrm>
          </p:grpSpPr>
          <p:sp>
            <p:nvSpPr>
              <p:cNvPr id="91" name="Rectangle: Rounded Corners 90">
                <a:extLst>
                  <a:ext uri="{FF2B5EF4-FFF2-40B4-BE49-F238E27FC236}">
                    <a16:creationId xmlns:a16="http://schemas.microsoft.com/office/drawing/2014/main" id="{892C806D-C45F-463A-AFE9-40722447233E}"/>
                  </a:ext>
                </a:extLst>
              </p:cNvPr>
              <p:cNvSpPr/>
              <p:nvPr/>
            </p:nvSpPr>
            <p:spPr>
              <a:xfrm rot="18900000">
                <a:off x="2000299" y="6003628"/>
                <a:ext cx="116554" cy="116554"/>
              </a:xfrm>
              <a:prstGeom prst="roundRect">
                <a:avLst/>
              </a:prstGeom>
              <a:solidFill>
                <a:srgbClr val="CE29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Rectangle: Rounded Corners 91">
                <a:extLst>
                  <a:ext uri="{FF2B5EF4-FFF2-40B4-BE49-F238E27FC236}">
                    <a16:creationId xmlns:a16="http://schemas.microsoft.com/office/drawing/2014/main" id="{9BFF84D4-4EC3-4945-B13B-66B4E4959D5E}"/>
                  </a:ext>
                </a:extLst>
              </p:cNvPr>
              <p:cNvSpPr/>
              <p:nvPr/>
            </p:nvSpPr>
            <p:spPr>
              <a:xfrm rot="18900000">
                <a:off x="2275346" y="6003628"/>
                <a:ext cx="116554" cy="116554"/>
              </a:xfrm>
              <a:prstGeom prst="roundRect">
                <a:avLst/>
              </a:prstGeom>
              <a:solidFill>
                <a:srgbClr val="CE29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3" name="Rectangle: Rounded Corners 92">
                <a:extLst>
                  <a:ext uri="{FF2B5EF4-FFF2-40B4-BE49-F238E27FC236}">
                    <a16:creationId xmlns:a16="http://schemas.microsoft.com/office/drawing/2014/main" id="{51D44F5C-0BBA-4717-8784-6F4AACC29B26}"/>
                  </a:ext>
                </a:extLst>
              </p:cNvPr>
              <p:cNvSpPr/>
              <p:nvPr/>
            </p:nvSpPr>
            <p:spPr>
              <a:xfrm rot="18900000">
                <a:off x="2550394" y="6003628"/>
                <a:ext cx="116554" cy="116554"/>
              </a:xfrm>
              <a:prstGeom prst="roundRect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61B4305-ED5B-D62D-BED5-998A75188A7E}"/>
              </a:ext>
            </a:extLst>
          </p:cNvPr>
          <p:cNvGrpSpPr/>
          <p:nvPr/>
        </p:nvGrpSpPr>
        <p:grpSpPr>
          <a:xfrm>
            <a:off x="8324850" y="1561372"/>
            <a:ext cx="3028950" cy="4705568"/>
            <a:chOff x="8324850" y="1561372"/>
            <a:chExt cx="3028950" cy="4705568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27A7180-F4B1-4428-920C-21FEF63F28E6}"/>
                </a:ext>
              </a:extLst>
            </p:cNvPr>
            <p:cNvSpPr/>
            <p:nvPr/>
          </p:nvSpPr>
          <p:spPr>
            <a:xfrm>
              <a:off x="8324850" y="3327505"/>
              <a:ext cx="3028950" cy="2939435"/>
            </a:xfrm>
            <a:prstGeom prst="rect">
              <a:avLst/>
            </a:prstGeom>
            <a:pattFill prst="ltDnDiag">
              <a:fgClr>
                <a:schemeClr val="bg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882C8CE1-9097-467E-9A56-B29E99485AAD}"/>
                </a:ext>
              </a:extLst>
            </p:cNvPr>
            <p:cNvSpPr/>
            <p:nvPr/>
          </p:nvSpPr>
          <p:spPr>
            <a:xfrm>
              <a:off x="8445561" y="1561372"/>
              <a:ext cx="2608392" cy="10539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5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-43%</a:t>
              </a:r>
            </a:p>
          </p:txBody>
        </p:sp>
        <p:sp>
          <p:nvSpPr>
            <p:cNvPr id="97" name="Rectangle: Rounded Corners 96">
              <a:extLst>
                <a:ext uri="{FF2B5EF4-FFF2-40B4-BE49-F238E27FC236}">
                  <a16:creationId xmlns:a16="http://schemas.microsoft.com/office/drawing/2014/main" id="{97ADD497-A19D-4612-BEA2-0A08536668AC}"/>
                </a:ext>
              </a:extLst>
            </p:cNvPr>
            <p:cNvSpPr/>
            <p:nvPr/>
          </p:nvSpPr>
          <p:spPr>
            <a:xfrm>
              <a:off x="8572500" y="3129348"/>
              <a:ext cx="2533650" cy="599305"/>
            </a:xfrm>
            <a:prstGeom prst="roundRect">
              <a:avLst>
                <a:gd name="adj" fmla="val 50000"/>
              </a:avLst>
            </a:prstGeom>
            <a:solidFill>
              <a:srgbClr val="7F7F7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Profit after Taxes</a:t>
              </a:r>
            </a:p>
          </p:txBody>
        </p:sp>
        <p:sp>
          <p:nvSpPr>
            <p:cNvPr id="98" name="TextBox 47">
              <a:extLst>
                <a:ext uri="{FF2B5EF4-FFF2-40B4-BE49-F238E27FC236}">
                  <a16:creationId xmlns:a16="http://schemas.microsoft.com/office/drawing/2014/main" id="{2B00CA3E-327F-492E-8233-637749B20261}"/>
                </a:ext>
              </a:extLst>
            </p:cNvPr>
            <p:cNvSpPr txBox="1"/>
            <p:nvPr/>
          </p:nvSpPr>
          <p:spPr>
            <a:xfrm>
              <a:off x="8492614" y="4170435"/>
              <a:ext cx="2693422" cy="88265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The decrease in revenue combined with the increased tax burden let to a drop in profit amounting to 43% compared to the previous year.</a:t>
              </a: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F99F15A6-1005-4919-844A-DC792B7441D2}"/>
                </a:ext>
              </a:extLst>
            </p:cNvPr>
            <p:cNvGrpSpPr/>
            <p:nvPr/>
          </p:nvGrpSpPr>
          <p:grpSpPr>
            <a:xfrm>
              <a:off x="9506001" y="6097829"/>
              <a:ext cx="666649" cy="140096"/>
              <a:chOff x="2000299" y="6003628"/>
              <a:chExt cx="666649" cy="116554"/>
            </a:xfrm>
          </p:grpSpPr>
          <p:sp>
            <p:nvSpPr>
              <p:cNvPr id="100" name="Rectangle: Rounded Corners 99">
                <a:extLst>
                  <a:ext uri="{FF2B5EF4-FFF2-40B4-BE49-F238E27FC236}">
                    <a16:creationId xmlns:a16="http://schemas.microsoft.com/office/drawing/2014/main" id="{E3CAE9A1-EAF1-4D84-8445-91DB24FF15FF}"/>
                  </a:ext>
                </a:extLst>
              </p:cNvPr>
              <p:cNvSpPr/>
              <p:nvPr/>
            </p:nvSpPr>
            <p:spPr>
              <a:xfrm rot="18900000">
                <a:off x="2000299" y="6003628"/>
                <a:ext cx="116554" cy="116554"/>
              </a:xfrm>
              <a:prstGeom prst="roundRect">
                <a:avLst/>
              </a:prstGeom>
              <a:solidFill>
                <a:srgbClr val="CE29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: Rounded Corners 100">
                <a:extLst>
                  <a:ext uri="{FF2B5EF4-FFF2-40B4-BE49-F238E27FC236}">
                    <a16:creationId xmlns:a16="http://schemas.microsoft.com/office/drawing/2014/main" id="{0E2495B4-60C8-4DE6-9FC6-8875DAB46AC9}"/>
                  </a:ext>
                </a:extLst>
              </p:cNvPr>
              <p:cNvSpPr/>
              <p:nvPr/>
            </p:nvSpPr>
            <p:spPr>
              <a:xfrm rot="18900000">
                <a:off x="2275346" y="6003628"/>
                <a:ext cx="116554" cy="116554"/>
              </a:xfrm>
              <a:prstGeom prst="roundRect">
                <a:avLst/>
              </a:prstGeom>
              <a:solidFill>
                <a:srgbClr val="CE29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" name="Rectangle: Rounded Corners 101">
                <a:extLst>
                  <a:ext uri="{FF2B5EF4-FFF2-40B4-BE49-F238E27FC236}">
                    <a16:creationId xmlns:a16="http://schemas.microsoft.com/office/drawing/2014/main" id="{09C96969-49B1-4D8A-95DF-3FAB21DA87C9}"/>
                  </a:ext>
                </a:extLst>
              </p:cNvPr>
              <p:cNvSpPr/>
              <p:nvPr/>
            </p:nvSpPr>
            <p:spPr>
              <a:xfrm rot="18900000">
                <a:off x="2550394" y="6003628"/>
                <a:ext cx="116554" cy="116554"/>
              </a:xfrm>
              <a:prstGeom prst="roundRect">
                <a:avLst/>
              </a:prstGeom>
              <a:solidFill>
                <a:srgbClr val="CE29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1C65D7A7-E676-4A3F-37CB-A879083939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657" y="6396432"/>
            <a:ext cx="990119" cy="536731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BF981A31-E3AA-D2A5-D32A-2C83B5222EE5}"/>
              </a:ext>
            </a:extLst>
          </p:cNvPr>
          <p:cNvGrpSpPr/>
          <p:nvPr/>
        </p:nvGrpSpPr>
        <p:grpSpPr>
          <a:xfrm>
            <a:off x="838200" y="1613585"/>
            <a:ext cx="3028950" cy="4662217"/>
            <a:chOff x="838200" y="1613585"/>
            <a:chExt cx="3028950" cy="4662217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5517C826-C471-4169-9892-EEBF4B4D8645}"/>
                </a:ext>
              </a:extLst>
            </p:cNvPr>
            <p:cNvSpPr/>
            <p:nvPr/>
          </p:nvSpPr>
          <p:spPr>
            <a:xfrm>
              <a:off x="838200" y="3304358"/>
              <a:ext cx="3028950" cy="2971444"/>
            </a:xfrm>
            <a:prstGeom prst="rect">
              <a:avLst/>
            </a:prstGeom>
            <a:pattFill prst="ltDnDiag">
              <a:fgClr>
                <a:schemeClr val="bg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321790F-CD39-47FB-80ED-9EBD430089D0}"/>
                </a:ext>
              </a:extLst>
            </p:cNvPr>
            <p:cNvSpPr/>
            <p:nvPr/>
          </p:nvSpPr>
          <p:spPr>
            <a:xfrm>
              <a:off x="1039283" y="3126085"/>
              <a:ext cx="2533650" cy="605831"/>
            </a:xfrm>
            <a:prstGeom prst="roundRect">
              <a:avLst>
                <a:gd name="adj" fmla="val 50000"/>
              </a:avLst>
            </a:prstGeom>
            <a:solidFill>
              <a:srgbClr val="CE295E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Profit before Taxes</a:t>
              </a:r>
            </a:p>
          </p:txBody>
        </p:sp>
        <p:sp>
          <p:nvSpPr>
            <p:cNvPr id="50" name="TextBox 47">
              <a:extLst>
                <a:ext uri="{FF2B5EF4-FFF2-40B4-BE49-F238E27FC236}">
                  <a16:creationId xmlns:a16="http://schemas.microsoft.com/office/drawing/2014/main" id="{93A7AF6A-22BC-4CD2-A354-D732C3FA233C}"/>
                </a:ext>
              </a:extLst>
            </p:cNvPr>
            <p:cNvSpPr txBox="1"/>
            <p:nvPr/>
          </p:nvSpPr>
          <p:spPr>
            <a:xfrm>
              <a:off x="1005964" y="4156467"/>
              <a:ext cx="2693422" cy="1077218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Profit decreased by 26% from 2022 to 2023 due to increase in administrative costs and a decrease non-operative income because of exchange differences.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8D036FC-A71A-4362-9029-CA4004AEC69C}"/>
                </a:ext>
              </a:extLst>
            </p:cNvPr>
            <p:cNvGrpSpPr/>
            <p:nvPr/>
          </p:nvGrpSpPr>
          <p:grpSpPr>
            <a:xfrm>
              <a:off x="2019351" y="6104849"/>
              <a:ext cx="666649" cy="141621"/>
              <a:chOff x="2000299" y="6003628"/>
              <a:chExt cx="666649" cy="116554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039D305D-7F54-4713-A905-386715DF6134}"/>
                  </a:ext>
                </a:extLst>
              </p:cNvPr>
              <p:cNvSpPr/>
              <p:nvPr/>
            </p:nvSpPr>
            <p:spPr>
              <a:xfrm rot="18900000">
                <a:off x="2000299" y="6003628"/>
                <a:ext cx="116554" cy="116554"/>
              </a:xfrm>
              <a:prstGeom prst="roundRect">
                <a:avLst/>
              </a:prstGeom>
              <a:solidFill>
                <a:srgbClr val="CE29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0315503C-4C47-4E5E-A01E-3958471F84BE}"/>
                  </a:ext>
                </a:extLst>
              </p:cNvPr>
              <p:cNvSpPr/>
              <p:nvPr/>
            </p:nvSpPr>
            <p:spPr>
              <a:xfrm rot="18900000">
                <a:off x="2275346" y="6003628"/>
                <a:ext cx="116554" cy="116554"/>
              </a:xfrm>
              <a:prstGeom prst="roundRect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26C79082-74F0-4AC4-B0F3-1B90034C8813}"/>
                  </a:ext>
                </a:extLst>
              </p:cNvPr>
              <p:cNvSpPr/>
              <p:nvPr/>
            </p:nvSpPr>
            <p:spPr>
              <a:xfrm rot="18900000">
                <a:off x="2550394" y="6003628"/>
                <a:ext cx="116554" cy="116554"/>
              </a:xfrm>
              <a:prstGeom prst="roundRect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D7B6CAD-9439-A27E-AB64-7060C4797F93}"/>
                </a:ext>
              </a:extLst>
            </p:cNvPr>
            <p:cNvSpPr/>
            <p:nvPr/>
          </p:nvSpPr>
          <p:spPr>
            <a:xfrm>
              <a:off x="1446738" y="1613585"/>
              <a:ext cx="171874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-26%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24212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91974D-94F5-468A-87AC-B7EFF95696CC}"/>
              </a:ext>
            </a:extLst>
          </p:cNvPr>
          <p:cNvSpPr/>
          <p:nvPr/>
        </p:nvSpPr>
        <p:spPr>
          <a:xfrm>
            <a:off x="0" y="1030715"/>
            <a:ext cx="12192000" cy="5295901"/>
          </a:xfrm>
          <a:prstGeom prst="rect">
            <a:avLst/>
          </a:prstGeom>
          <a:pattFill prst="ltDnDiag">
            <a:fgClr>
              <a:schemeClr val="bg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98AD67-5AA4-441A-BB82-472C28841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6CA378-A42F-4D9C-A19A-0115D50F3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82" name="Group 81" descr="This is an icon of a cash register.">
            <a:extLst>
              <a:ext uri="{FF2B5EF4-FFF2-40B4-BE49-F238E27FC236}">
                <a16:creationId xmlns:a16="http://schemas.microsoft.com/office/drawing/2014/main" id="{B98E995E-9B1D-4A56-ACB0-682E15B8ABE6}"/>
              </a:ext>
            </a:extLst>
          </p:cNvPr>
          <p:cNvGrpSpPr/>
          <p:nvPr/>
        </p:nvGrpSpPr>
        <p:grpSpPr>
          <a:xfrm>
            <a:off x="5952331" y="1427188"/>
            <a:ext cx="287338" cy="287338"/>
            <a:chOff x="304800" y="771525"/>
            <a:chExt cx="287338" cy="287338"/>
          </a:xfrm>
          <a:solidFill>
            <a:schemeClr val="bg1"/>
          </a:solidFill>
        </p:grpSpPr>
        <p:sp>
          <p:nvSpPr>
            <p:cNvPr id="83" name="Freeform 321">
              <a:extLst>
                <a:ext uri="{FF2B5EF4-FFF2-40B4-BE49-F238E27FC236}">
                  <a16:creationId xmlns:a16="http://schemas.microsoft.com/office/drawing/2014/main" id="{F92A0E3D-9293-4005-9591-93C80117F1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388" y="923925"/>
              <a:ext cx="284163" cy="68263"/>
            </a:xfrm>
            <a:custGeom>
              <a:avLst/>
              <a:gdLst>
                <a:gd name="T0" fmla="*/ 694 w 895"/>
                <a:gd name="T1" fmla="*/ 159 h 211"/>
                <a:gd name="T2" fmla="*/ 657 w 895"/>
                <a:gd name="T3" fmla="*/ 159 h 211"/>
                <a:gd name="T4" fmla="*/ 657 w 895"/>
                <a:gd name="T5" fmla="*/ 122 h 211"/>
                <a:gd name="T6" fmla="*/ 694 w 895"/>
                <a:gd name="T7" fmla="*/ 122 h 211"/>
                <a:gd name="T8" fmla="*/ 694 w 895"/>
                <a:gd name="T9" fmla="*/ 159 h 211"/>
                <a:gd name="T10" fmla="*/ 637 w 895"/>
                <a:gd name="T11" fmla="*/ 103 h 211"/>
                <a:gd name="T12" fmla="*/ 600 w 895"/>
                <a:gd name="T13" fmla="*/ 103 h 211"/>
                <a:gd name="T14" fmla="*/ 600 w 895"/>
                <a:gd name="T15" fmla="*/ 65 h 211"/>
                <a:gd name="T16" fmla="*/ 637 w 895"/>
                <a:gd name="T17" fmla="*/ 65 h 211"/>
                <a:gd name="T18" fmla="*/ 637 w 895"/>
                <a:gd name="T19" fmla="*/ 103 h 211"/>
                <a:gd name="T20" fmla="*/ 581 w 895"/>
                <a:gd name="T21" fmla="*/ 159 h 211"/>
                <a:gd name="T22" fmla="*/ 543 w 895"/>
                <a:gd name="T23" fmla="*/ 159 h 211"/>
                <a:gd name="T24" fmla="*/ 543 w 895"/>
                <a:gd name="T25" fmla="*/ 122 h 211"/>
                <a:gd name="T26" fmla="*/ 581 w 895"/>
                <a:gd name="T27" fmla="*/ 122 h 211"/>
                <a:gd name="T28" fmla="*/ 581 w 895"/>
                <a:gd name="T29" fmla="*/ 159 h 211"/>
                <a:gd name="T30" fmla="*/ 524 w 895"/>
                <a:gd name="T31" fmla="*/ 103 h 211"/>
                <a:gd name="T32" fmla="*/ 485 w 895"/>
                <a:gd name="T33" fmla="*/ 103 h 211"/>
                <a:gd name="T34" fmla="*/ 485 w 895"/>
                <a:gd name="T35" fmla="*/ 65 h 211"/>
                <a:gd name="T36" fmla="*/ 524 w 895"/>
                <a:gd name="T37" fmla="*/ 65 h 211"/>
                <a:gd name="T38" fmla="*/ 524 w 895"/>
                <a:gd name="T39" fmla="*/ 103 h 211"/>
                <a:gd name="T40" fmla="*/ 467 w 895"/>
                <a:gd name="T41" fmla="*/ 159 h 211"/>
                <a:gd name="T42" fmla="*/ 428 w 895"/>
                <a:gd name="T43" fmla="*/ 159 h 211"/>
                <a:gd name="T44" fmla="*/ 428 w 895"/>
                <a:gd name="T45" fmla="*/ 122 h 211"/>
                <a:gd name="T46" fmla="*/ 467 w 895"/>
                <a:gd name="T47" fmla="*/ 122 h 211"/>
                <a:gd name="T48" fmla="*/ 467 w 895"/>
                <a:gd name="T49" fmla="*/ 159 h 211"/>
                <a:gd name="T50" fmla="*/ 410 w 895"/>
                <a:gd name="T51" fmla="*/ 103 h 211"/>
                <a:gd name="T52" fmla="*/ 371 w 895"/>
                <a:gd name="T53" fmla="*/ 103 h 211"/>
                <a:gd name="T54" fmla="*/ 371 w 895"/>
                <a:gd name="T55" fmla="*/ 65 h 211"/>
                <a:gd name="T56" fmla="*/ 410 w 895"/>
                <a:gd name="T57" fmla="*/ 65 h 211"/>
                <a:gd name="T58" fmla="*/ 410 w 895"/>
                <a:gd name="T59" fmla="*/ 103 h 211"/>
                <a:gd name="T60" fmla="*/ 353 w 895"/>
                <a:gd name="T61" fmla="*/ 159 h 211"/>
                <a:gd name="T62" fmla="*/ 315 w 895"/>
                <a:gd name="T63" fmla="*/ 159 h 211"/>
                <a:gd name="T64" fmla="*/ 315 w 895"/>
                <a:gd name="T65" fmla="*/ 122 h 211"/>
                <a:gd name="T66" fmla="*/ 353 w 895"/>
                <a:gd name="T67" fmla="*/ 122 h 211"/>
                <a:gd name="T68" fmla="*/ 353 w 895"/>
                <a:gd name="T69" fmla="*/ 159 h 211"/>
                <a:gd name="T70" fmla="*/ 295 w 895"/>
                <a:gd name="T71" fmla="*/ 103 h 211"/>
                <a:gd name="T72" fmla="*/ 258 w 895"/>
                <a:gd name="T73" fmla="*/ 103 h 211"/>
                <a:gd name="T74" fmla="*/ 258 w 895"/>
                <a:gd name="T75" fmla="*/ 65 h 211"/>
                <a:gd name="T76" fmla="*/ 295 w 895"/>
                <a:gd name="T77" fmla="*/ 65 h 211"/>
                <a:gd name="T78" fmla="*/ 295 w 895"/>
                <a:gd name="T79" fmla="*/ 103 h 211"/>
                <a:gd name="T80" fmla="*/ 238 w 895"/>
                <a:gd name="T81" fmla="*/ 159 h 211"/>
                <a:gd name="T82" fmla="*/ 201 w 895"/>
                <a:gd name="T83" fmla="*/ 159 h 211"/>
                <a:gd name="T84" fmla="*/ 201 w 895"/>
                <a:gd name="T85" fmla="*/ 122 h 211"/>
                <a:gd name="T86" fmla="*/ 238 w 895"/>
                <a:gd name="T87" fmla="*/ 122 h 211"/>
                <a:gd name="T88" fmla="*/ 238 w 895"/>
                <a:gd name="T89" fmla="*/ 159 h 211"/>
                <a:gd name="T90" fmla="*/ 815 w 895"/>
                <a:gd name="T91" fmla="*/ 0 h 211"/>
                <a:gd name="T92" fmla="*/ 80 w 895"/>
                <a:gd name="T93" fmla="*/ 0 h 211"/>
                <a:gd name="T94" fmla="*/ 0 w 895"/>
                <a:gd name="T95" fmla="*/ 211 h 211"/>
                <a:gd name="T96" fmla="*/ 895 w 895"/>
                <a:gd name="T97" fmla="*/ 211 h 211"/>
                <a:gd name="T98" fmla="*/ 815 w 895"/>
                <a:gd name="T9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895" h="211">
                  <a:moveTo>
                    <a:pt x="694" y="159"/>
                  </a:moveTo>
                  <a:lnTo>
                    <a:pt x="657" y="159"/>
                  </a:lnTo>
                  <a:lnTo>
                    <a:pt x="657" y="122"/>
                  </a:lnTo>
                  <a:lnTo>
                    <a:pt x="694" y="122"/>
                  </a:lnTo>
                  <a:lnTo>
                    <a:pt x="694" y="159"/>
                  </a:lnTo>
                  <a:close/>
                  <a:moveTo>
                    <a:pt x="637" y="103"/>
                  </a:moveTo>
                  <a:lnTo>
                    <a:pt x="600" y="103"/>
                  </a:lnTo>
                  <a:lnTo>
                    <a:pt x="600" y="65"/>
                  </a:lnTo>
                  <a:lnTo>
                    <a:pt x="637" y="65"/>
                  </a:lnTo>
                  <a:lnTo>
                    <a:pt x="637" y="103"/>
                  </a:lnTo>
                  <a:close/>
                  <a:moveTo>
                    <a:pt x="581" y="159"/>
                  </a:moveTo>
                  <a:lnTo>
                    <a:pt x="543" y="159"/>
                  </a:lnTo>
                  <a:lnTo>
                    <a:pt x="543" y="122"/>
                  </a:lnTo>
                  <a:lnTo>
                    <a:pt x="581" y="122"/>
                  </a:lnTo>
                  <a:lnTo>
                    <a:pt x="581" y="159"/>
                  </a:lnTo>
                  <a:close/>
                  <a:moveTo>
                    <a:pt x="524" y="103"/>
                  </a:moveTo>
                  <a:lnTo>
                    <a:pt x="485" y="103"/>
                  </a:lnTo>
                  <a:lnTo>
                    <a:pt x="485" y="65"/>
                  </a:lnTo>
                  <a:lnTo>
                    <a:pt x="524" y="65"/>
                  </a:lnTo>
                  <a:lnTo>
                    <a:pt x="524" y="103"/>
                  </a:lnTo>
                  <a:close/>
                  <a:moveTo>
                    <a:pt x="467" y="159"/>
                  </a:moveTo>
                  <a:lnTo>
                    <a:pt x="428" y="159"/>
                  </a:lnTo>
                  <a:lnTo>
                    <a:pt x="428" y="122"/>
                  </a:lnTo>
                  <a:lnTo>
                    <a:pt x="467" y="122"/>
                  </a:lnTo>
                  <a:lnTo>
                    <a:pt x="467" y="159"/>
                  </a:lnTo>
                  <a:close/>
                  <a:moveTo>
                    <a:pt x="410" y="103"/>
                  </a:moveTo>
                  <a:lnTo>
                    <a:pt x="371" y="103"/>
                  </a:lnTo>
                  <a:lnTo>
                    <a:pt x="371" y="65"/>
                  </a:lnTo>
                  <a:lnTo>
                    <a:pt x="410" y="65"/>
                  </a:lnTo>
                  <a:lnTo>
                    <a:pt x="410" y="103"/>
                  </a:lnTo>
                  <a:close/>
                  <a:moveTo>
                    <a:pt x="353" y="159"/>
                  </a:moveTo>
                  <a:lnTo>
                    <a:pt x="315" y="159"/>
                  </a:lnTo>
                  <a:lnTo>
                    <a:pt x="315" y="122"/>
                  </a:lnTo>
                  <a:lnTo>
                    <a:pt x="353" y="122"/>
                  </a:lnTo>
                  <a:lnTo>
                    <a:pt x="353" y="159"/>
                  </a:lnTo>
                  <a:close/>
                  <a:moveTo>
                    <a:pt x="295" y="103"/>
                  </a:moveTo>
                  <a:lnTo>
                    <a:pt x="258" y="103"/>
                  </a:lnTo>
                  <a:lnTo>
                    <a:pt x="258" y="65"/>
                  </a:lnTo>
                  <a:lnTo>
                    <a:pt x="295" y="65"/>
                  </a:lnTo>
                  <a:lnTo>
                    <a:pt x="295" y="103"/>
                  </a:lnTo>
                  <a:close/>
                  <a:moveTo>
                    <a:pt x="238" y="159"/>
                  </a:moveTo>
                  <a:lnTo>
                    <a:pt x="201" y="159"/>
                  </a:lnTo>
                  <a:lnTo>
                    <a:pt x="201" y="122"/>
                  </a:lnTo>
                  <a:lnTo>
                    <a:pt x="238" y="122"/>
                  </a:lnTo>
                  <a:lnTo>
                    <a:pt x="238" y="159"/>
                  </a:lnTo>
                  <a:close/>
                  <a:moveTo>
                    <a:pt x="815" y="0"/>
                  </a:moveTo>
                  <a:lnTo>
                    <a:pt x="80" y="0"/>
                  </a:lnTo>
                  <a:lnTo>
                    <a:pt x="0" y="211"/>
                  </a:lnTo>
                  <a:lnTo>
                    <a:pt x="895" y="211"/>
                  </a:lnTo>
                  <a:lnTo>
                    <a:pt x="8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322">
              <a:extLst>
                <a:ext uri="{FF2B5EF4-FFF2-40B4-BE49-F238E27FC236}">
                  <a16:creationId xmlns:a16="http://schemas.microsoft.com/office/drawing/2014/main" id="{5E64CAF0-0E1E-4978-B131-81EF0ABB8D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4800" y="1001713"/>
              <a:ext cx="287338" cy="57150"/>
            </a:xfrm>
            <a:custGeom>
              <a:avLst/>
              <a:gdLst>
                <a:gd name="T0" fmla="*/ 572 w 903"/>
                <a:gd name="T1" fmla="*/ 78 h 180"/>
                <a:gd name="T2" fmla="*/ 569 w 903"/>
                <a:gd name="T3" fmla="*/ 84 h 180"/>
                <a:gd name="T4" fmla="*/ 565 w 903"/>
                <a:gd name="T5" fmla="*/ 88 h 180"/>
                <a:gd name="T6" fmla="*/ 560 w 903"/>
                <a:gd name="T7" fmla="*/ 90 h 180"/>
                <a:gd name="T8" fmla="*/ 554 w 903"/>
                <a:gd name="T9" fmla="*/ 90 h 180"/>
                <a:gd name="T10" fmla="*/ 548 w 903"/>
                <a:gd name="T11" fmla="*/ 88 h 180"/>
                <a:gd name="T12" fmla="*/ 545 w 903"/>
                <a:gd name="T13" fmla="*/ 84 h 180"/>
                <a:gd name="T14" fmla="*/ 543 w 903"/>
                <a:gd name="T15" fmla="*/ 78 h 180"/>
                <a:gd name="T16" fmla="*/ 542 w 903"/>
                <a:gd name="T17" fmla="*/ 60 h 180"/>
                <a:gd name="T18" fmla="*/ 331 w 903"/>
                <a:gd name="T19" fmla="*/ 75 h 180"/>
                <a:gd name="T20" fmla="*/ 330 w 903"/>
                <a:gd name="T21" fmla="*/ 80 h 180"/>
                <a:gd name="T22" fmla="*/ 327 w 903"/>
                <a:gd name="T23" fmla="*/ 86 h 180"/>
                <a:gd name="T24" fmla="*/ 322 w 903"/>
                <a:gd name="T25" fmla="*/ 89 h 180"/>
                <a:gd name="T26" fmla="*/ 316 w 903"/>
                <a:gd name="T27" fmla="*/ 90 h 180"/>
                <a:gd name="T28" fmla="*/ 310 w 903"/>
                <a:gd name="T29" fmla="*/ 89 h 180"/>
                <a:gd name="T30" fmla="*/ 306 w 903"/>
                <a:gd name="T31" fmla="*/ 86 h 180"/>
                <a:gd name="T32" fmla="*/ 302 w 903"/>
                <a:gd name="T33" fmla="*/ 80 h 180"/>
                <a:gd name="T34" fmla="*/ 301 w 903"/>
                <a:gd name="T35" fmla="*/ 75 h 180"/>
                <a:gd name="T36" fmla="*/ 301 w 903"/>
                <a:gd name="T37" fmla="*/ 42 h 180"/>
                <a:gd name="T38" fmla="*/ 304 w 903"/>
                <a:gd name="T39" fmla="*/ 36 h 180"/>
                <a:gd name="T40" fmla="*/ 308 w 903"/>
                <a:gd name="T41" fmla="*/ 32 h 180"/>
                <a:gd name="T42" fmla="*/ 313 w 903"/>
                <a:gd name="T43" fmla="*/ 30 h 180"/>
                <a:gd name="T44" fmla="*/ 557 w 903"/>
                <a:gd name="T45" fmla="*/ 30 h 180"/>
                <a:gd name="T46" fmla="*/ 563 w 903"/>
                <a:gd name="T47" fmla="*/ 31 h 180"/>
                <a:gd name="T48" fmla="*/ 567 w 903"/>
                <a:gd name="T49" fmla="*/ 34 h 180"/>
                <a:gd name="T50" fmla="*/ 571 w 903"/>
                <a:gd name="T51" fmla="*/ 39 h 180"/>
                <a:gd name="T52" fmla="*/ 572 w 903"/>
                <a:gd name="T53" fmla="*/ 45 h 180"/>
                <a:gd name="T54" fmla="*/ 0 w 903"/>
                <a:gd name="T55" fmla="*/ 0 h 180"/>
                <a:gd name="T56" fmla="*/ 0 w 903"/>
                <a:gd name="T57" fmla="*/ 168 h 180"/>
                <a:gd name="T58" fmla="*/ 2 w 903"/>
                <a:gd name="T59" fmla="*/ 174 h 180"/>
                <a:gd name="T60" fmla="*/ 6 w 903"/>
                <a:gd name="T61" fmla="*/ 178 h 180"/>
                <a:gd name="T62" fmla="*/ 12 w 903"/>
                <a:gd name="T63" fmla="*/ 180 h 180"/>
                <a:gd name="T64" fmla="*/ 888 w 903"/>
                <a:gd name="T65" fmla="*/ 180 h 180"/>
                <a:gd name="T66" fmla="*/ 894 w 903"/>
                <a:gd name="T67" fmla="*/ 179 h 180"/>
                <a:gd name="T68" fmla="*/ 899 w 903"/>
                <a:gd name="T69" fmla="*/ 176 h 180"/>
                <a:gd name="T70" fmla="*/ 902 w 903"/>
                <a:gd name="T71" fmla="*/ 172 h 180"/>
                <a:gd name="T72" fmla="*/ 903 w 903"/>
                <a:gd name="T73" fmla="*/ 165 h 180"/>
                <a:gd name="T74" fmla="*/ 0 w 903"/>
                <a:gd name="T75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03" h="180">
                  <a:moveTo>
                    <a:pt x="572" y="75"/>
                  </a:moveTo>
                  <a:lnTo>
                    <a:pt x="572" y="78"/>
                  </a:lnTo>
                  <a:lnTo>
                    <a:pt x="571" y="80"/>
                  </a:lnTo>
                  <a:lnTo>
                    <a:pt x="569" y="84"/>
                  </a:lnTo>
                  <a:lnTo>
                    <a:pt x="567" y="86"/>
                  </a:lnTo>
                  <a:lnTo>
                    <a:pt x="565" y="88"/>
                  </a:lnTo>
                  <a:lnTo>
                    <a:pt x="563" y="89"/>
                  </a:lnTo>
                  <a:lnTo>
                    <a:pt x="560" y="90"/>
                  </a:lnTo>
                  <a:lnTo>
                    <a:pt x="557" y="90"/>
                  </a:lnTo>
                  <a:lnTo>
                    <a:pt x="554" y="90"/>
                  </a:lnTo>
                  <a:lnTo>
                    <a:pt x="551" y="89"/>
                  </a:lnTo>
                  <a:lnTo>
                    <a:pt x="548" y="88"/>
                  </a:lnTo>
                  <a:lnTo>
                    <a:pt x="546" y="86"/>
                  </a:lnTo>
                  <a:lnTo>
                    <a:pt x="545" y="84"/>
                  </a:lnTo>
                  <a:lnTo>
                    <a:pt x="543" y="80"/>
                  </a:lnTo>
                  <a:lnTo>
                    <a:pt x="543" y="78"/>
                  </a:lnTo>
                  <a:lnTo>
                    <a:pt x="542" y="75"/>
                  </a:lnTo>
                  <a:lnTo>
                    <a:pt x="542" y="60"/>
                  </a:lnTo>
                  <a:lnTo>
                    <a:pt x="331" y="60"/>
                  </a:lnTo>
                  <a:lnTo>
                    <a:pt x="331" y="75"/>
                  </a:lnTo>
                  <a:lnTo>
                    <a:pt x="331" y="78"/>
                  </a:lnTo>
                  <a:lnTo>
                    <a:pt x="330" y="80"/>
                  </a:lnTo>
                  <a:lnTo>
                    <a:pt x="328" y="84"/>
                  </a:lnTo>
                  <a:lnTo>
                    <a:pt x="327" y="86"/>
                  </a:lnTo>
                  <a:lnTo>
                    <a:pt x="325" y="88"/>
                  </a:lnTo>
                  <a:lnTo>
                    <a:pt x="322" y="89"/>
                  </a:lnTo>
                  <a:lnTo>
                    <a:pt x="320" y="90"/>
                  </a:lnTo>
                  <a:lnTo>
                    <a:pt x="316" y="90"/>
                  </a:lnTo>
                  <a:lnTo>
                    <a:pt x="313" y="90"/>
                  </a:lnTo>
                  <a:lnTo>
                    <a:pt x="310" y="89"/>
                  </a:lnTo>
                  <a:lnTo>
                    <a:pt x="308" y="88"/>
                  </a:lnTo>
                  <a:lnTo>
                    <a:pt x="306" y="86"/>
                  </a:lnTo>
                  <a:lnTo>
                    <a:pt x="304" y="84"/>
                  </a:lnTo>
                  <a:lnTo>
                    <a:pt x="302" y="80"/>
                  </a:lnTo>
                  <a:lnTo>
                    <a:pt x="301" y="78"/>
                  </a:lnTo>
                  <a:lnTo>
                    <a:pt x="301" y="75"/>
                  </a:lnTo>
                  <a:lnTo>
                    <a:pt x="301" y="45"/>
                  </a:lnTo>
                  <a:lnTo>
                    <a:pt x="301" y="42"/>
                  </a:lnTo>
                  <a:lnTo>
                    <a:pt x="302" y="39"/>
                  </a:lnTo>
                  <a:lnTo>
                    <a:pt x="304" y="36"/>
                  </a:lnTo>
                  <a:lnTo>
                    <a:pt x="306" y="34"/>
                  </a:lnTo>
                  <a:lnTo>
                    <a:pt x="308" y="32"/>
                  </a:lnTo>
                  <a:lnTo>
                    <a:pt x="310" y="31"/>
                  </a:lnTo>
                  <a:lnTo>
                    <a:pt x="313" y="30"/>
                  </a:lnTo>
                  <a:lnTo>
                    <a:pt x="316" y="30"/>
                  </a:lnTo>
                  <a:lnTo>
                    <a:pt x="557" y="30"/>
                  </a:lnTo>
                  <a:lnTo>
                    <a:pt x="560" y="30"/>
                  </a:lnTo>
                  <a:lnTo>
                    <a:pt x="563" y="31"/>
                  </a:lnTo>
                  <a:lnTo>
                    <a:pt x="565" y="32"/>
                  </a:lnTo>
                  <a:lnTo>
                    <a:pt x="567" y="34"/>
                  </a:lnTo>
                  <a:lnTo>
                    <a:pt x="569" y="36"/>
                  </a:lnTo>
                  <a:lnTo>
                    <a:pt x="571" y="39"/>
                  </a:lnTo>
                  <a:lnTo>
                    <a:pt x="572" y="42"/>
                  </a:lnTo>
                  <a:lnTo>
                    <a:pt x="572" y="45"/>
                  </a:lnTo>
                  <a:lnTo>
                    <a:pt x="572" y="75"/>
                  </a:lnTo>
                  <a:close/>
                  <a:moveTo>
                    <a:pt x="0" y="0"/>
                  </a:moveTo>
                  <a:lnTo>
                    <a:pt x="0" y="165"/>
                  </a:lnTo>
                  <a:lnTo>
                    <a:pt x="0" y="168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6"/>
                  </a:lnTo>
                  <a:lnTo>
                    <a:pt x="6" y="178"/>
                  </a:lnTo>
                  <a:lnTo>
                    <a:pt x="10" y="179"/>
                  </a:lnTo>
                  <a:lnTo>
                    <a:pt x="12" y="180"/>
                  </a:lnTo>
                  <a:lnTo>
                    <a:pt x="15" y="180"/>
                  </a:lnTo>
                  <a:lnTo>
                    <a:pt x="888" y="180"/>
                  </a:lnTo>
                  <a:lnTo>
                    <a:pt x="891" y="180"/>
                  </a:lnTo>
                  <a:lnTo>
                    <a:pt x="894" y="179"/>
                  </a:lnTo>
                  <a:lnTo>
                    <a:pt x="897" y="178"/>
                  </a:lnTo>
                  <a:lnTo>
                    <a:pt x="899" y="176"/>
                  </a:lnTo>
                  <a:lnTo>
                    <a:pt x="901" y="174"/>
                  </a:lnTo>
                  <a:lnTo>
                    <a:pt x="902" y="172"/>
                  </a:lnTo>
                  <a:lnTo>
                    <a:pt x="903" y="168"/>
                  </a:lnTo>
                  <a:lnTo>
                    <a:pt x="903" y="165"/>
                  </a:lnTo>
                  <a:lnTo>
                    <a:pt x="9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323">
              <a:extLst>
                <a:ext uri="{FF2B5EF4-FFF2-40B4-BE49-F238E27FC236}">
                  <a16:creationId xmlns:a16="http://schemas.microsoft.com/office/drawing/2014/main" id="{4F8D27CA-EA67-412D-83F2-F661D003B3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771525"/>
              <a:ext cx="230188" cy="142875"/>
            </a:xfrm>
            <a:custGeom>
              <a:avLst/>
              <a:gdLst>
                <a:gd name="T0" fmla="*/ 448 w 723"/>
                <a:gd name="T1" fmla="*/ 361 h 452"/>
                <a:gd name="T2" fmla="*/ 441 w 723"/>
                <a:gd name="T3" fmla="*/ 357 h 452"/>
                <a:gd name="T4" fmla="*/ 438 w 723"/>
                <a:gd name="T5" fmla="*/ 350 h 452"/>
                <a:gd name="T6" fmla="*/ 438 w 723"/>
                <a:gd name="T7" fmla="*/ 340 h 452"/>
                <a:gd name="T8" fmla="*/ 443 w 723"/>
                <a:gd name="T9" fmla="*/ 334 h 452"/>
                <a:gd name="T10" fmla="*/ 452 w 723"/>
                <a:gd name="T11" fmla="*/ 331 h 452"/>
                <a:gd name="T12" fmla="*/ 608 w 723"/>
                <a:gd name="T13" fmla="*/ 333 h 452"/>
                <a:gd name="T14" fmla="*/ 615 w 723"/>
                <a:gd name="T15" fmla="*/ 338 h 452"/>
                <a:gd name="T16" fmla="*/ 618 w 723"/>
                <a:gd name="T17" fmla="*/ 346 h 452"/>
                <a:gd name="T18" fmla="*/ 615 w 723"/>
                <a:gd name="T19" fmla="*/ 355 h 452"/>
                <a:gd name="T20" fmla="*/ 608 w 723"/>
                <a:gd name="T21" fmla="*/ 360 h 452"/>
                <a:gd name="T22" fmla="*/ 331 w 723"/>
                <a:gd name="T23" fmla="*/ 407 h 452"/>
                <a:gd name="T24" fmla="*/ 329 w 723"/>
                <a:gd name="T25" fmla="*/ 415 h 452"/>
                <a:gd name="T26" fmla="*/ 322 w 723"/>
                <a:gd name="T27" fmla="*/ 420 h 452"/>
                <a:gd name="T28" fmla="*/ 105 w 723"/>
                <a:gd name="T29" fmla="*/ 422 h 452"/>
                <a:gd name="T30" fmla="*/ 98 w 723"/>
                <a:gd name="T31" fmla="*/ 419 h 452"/>
                <a:gd name="T32" fmla="*/ 92 w 723"/>
                <a:gd name="T33" fmla="*/ 412 h 452"/>
                <a:gd name="T34" fmla="*/ 90 w 723"/>
                <a:gd name="T35" fmla="*/ 286 h 452"/>
                <a:gd name="T36" fmla="*/ 93 w 723"/>
                <a:gd name="T37" fmla="*/ 278 h 452"/>
                <a:gd name="T38" fmla="*/ 100 w 723"/>
                <a:gd name="T39" fmla="*/ 272 h 452"/>
                <a:gd name="T40" fmla="*/ 316 w 723"/>
                <a:gd name="T41" fmla="*/ 271 h 452"/>
                <a:gd name="T42" fmla="*/ 325 w 723"/>
                <a:gd name="T43" fmla="*/ 274 h 452"/>
                <a:gd name="T44" fmla="*/ 330 w 723"/>
                <a:gd name="T45" fmla="*/ 280 h 452"/>
                <a:gd name="T46" fmla="*/ 331 w 723"/>
                <a:gd name="T47" fmla="*/ 407 h 452"/>
                <a:gd name="T48" fmla="*/ 722 w 723"/>
                <a:gd name="T49" fmla="*/ 220 h 452"/>
                <a:gd name="T50" fmla="*/ 717 w 723"/>
                <a:gd name="T51" fmla="*/ 213 h 452"/>
                <a:gd name="T52" fmla="*/ 708 w 723"/>
                <a:gd name="T53" fmla="*/ 211 h 452"/>
                <a:gd name="T54" fmla="*/ 678 w 723"/>
                <a:gd name="T55" fmla="*/ 150 h 452"/>
                <a:gd name="T56" fmla="*/ 703 w 723"/>
                <a:gd name="T57" fmla="*/ 143 h 452"/>
                <a:gd name="T58" fmla="*/ 720 w 723"/>
                <a:gd name="T59" fmla="*/ 123 h 452"/>
                <a:gd name="T60" fmla="*/ 723 w 723"/>
                <a:gd name="T61" fmla="*/ 45 h 452"/>
                <a:gd name="T62" fmla="*/ 715 w 723"/>
                <a:gd name="T63" fmla="*/ 20 h 452"/>
                <a:gd name="T64" fmla="*/ 695 w 723"/>
                <a:gd name="T65" fmla="*/ 3 h 452"/>
                <a:gd name="T66" fmla="*/ 497 w 723"/>
                <a:gd name="T67" fmla="*/ 0 h 452"/>
                <a:gd name="T68" fmla="*/ 472 w 723"/>
                <a:gd name="T69" fmla="*/ 8 h 452"/>
                <a:gd name="T70" fmla="*/ 456 w 723"/>
                <a:gd name="T71" fmla="*/ 28 h 452"/>
                <a:gd name="T72" fmla="*/ 452 w 723"/>
                <a:gd name="T73" fmla="*/ 105 h 452"/>
                <a:gd name="T74" fmla="*/ 460 w 723"/>
                <a:gd name="T75" fmla="*/ 131 h 452"/>
                <a:gd name="T76" fmla="*/ 479 w 723"/>
                <a:gd name="T77" fmla="*/ 147 h 452"/>
                <a:gd name="T78" fmla="*/ 573 w 723"/>
                <a:gd name="T79" fmla="*/ 150 h 452"/>
                <a:gd name="T80" fmla="*/ 301 w 723"/>
                <a:gd name="T81" fmla="*/ 75 h 452"/>
                <a:gd name="T82" fmla="*/ 297 w 723"/>
                <a:gd name="T83" fmla="*/ 65 h 452"/>
                <a:gd name="T84" fmla="*/ 288 w 723"/>
                <a:gd name="T85" fmla="*/ 60 h 452"/>
                <a:gd name="T86" fmla="*/ 130 w 723"/>
                <a:gd name="T87" fmla="*/ 121 h 452"/>
                <a:gd name="T88" fmla="*/ 121 w 723"/>
                <a:gd name="T89" fmla="*/ 131 h 452"/>
                <a:gd name="T90" fmla="*/ 15 w 723"/>
                <a:gd name="T91" fmla="*/ 211 h 452"/>
                <a:gd name="T92" fmla="*/ 7 w 723"/>
                <a:gd name="T93" fmla="*/ 213 h 452"/>
                <a:gd name="T94" fmla="*/ 1 w 723"/>
                <a:gd name="T95" fmla="*/ 220 h 452"/>
                <a:gd name="T96" fmla="*/ 0 w 723"/>
                <a:gd name="T97" fmla="*/ 45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3" h="452">
                  <a:moveTo>
                    <a:pt x="603" y="361"/>
                  </a:moveTo>
                  <a:lnTo>
                    <a:pt x="452" y="361"/>
                  </a:lnTo>
                  <a:lnTo>
                    <a:pt x="448" y="361"/>
                  </a:lnTo>
                  <a:lnTo>
                    <a:pt x="446" y="360"/>
                  </a:lnTo>
                  <a:lnTo>
                    <a:pt x="443" y="359"/>
                  </a:lnTo>
                  <a:lnTo>
                    <a:pt x="441" y="357"/>
                  </a:lnTo>
                  <a:lnTo>
                    <a:pt x="440" y="355"/>
                  </a:lnTo>
                  <a:lnTo>
                    <a:pt x="438" y="352"/>
                  </a:lnTo>
                  <a:lnTo>
                    <a:pt x="438" y="350"/>
                  </a:lnTo>
                  <a:lnTo>
                    <a:pt x="437" y="346"/>
                  </a:lnTo>
                  <a:lnTo>
                    <a:pt x="438" y="343"/>
                  </a:lnTo>
                  <a:lnTo>
                    <a:pt x="438" y="340"/>
                  </a:lnTo>
                  <a:lnTo>
                    <a:pt x="440" y="338"/>
                  </a:lnTo>
                  <a:lnTo>
                    <a:pt x="441" y="336"/>
                  </a:lnTo>
                  <a:lnTo>
                    <a:pt x="443" y="334"/>
                  </a:lnTo>
                  <a:lnTo>
                    <a:pt x="446" y="333"/>
                  </a:lnTo>
                  <a:lnTo>
                    <a:pt x="448" y="331"/>
                  </a:lnTo>
                  <a:lnTo>
                    <a:pt x="452" y="331"/>
                  </a:lnTo>
                  <a:lnTo>
                    <a:pt x="603" y="331"/>
                  </a:lnTo>
                  <a:lnTo>
                    <a:pt x="605" y="331"/>
                  </a:lnTo>
                  <a:lnTo>
                    <a:pt x="608" y="333"/>
                  </a:lnTo>
                  <a:lnTo>
                    <a:pt x="610" y="334"/>
                  </a:lnTo>
                  <a:lnTo>
                    <a:pt x="614" y="336"/>
                  </a:lnTo>
                  <a:lnTo>
                    <a:pt x="615" y="338"/>
                  </a:lnTo>
                  <a:lnTo>
                    <a:pt x="617" y="340"/>
                  </a:lnTo>
                  <a:lnTo>
                    <a:pt x="617" y="343"/>
                  </a:lnTo>
                  <a:lnTo>
                    <a:pt x="618" y="346"/>
                  </a:lnTo>
                  <a:lnTo>
                    <a:pt x="617" y="350"/>
                  </a:lnTo>
                  <a:lnTo>
                    <a:pt x="617" y="352"/>
                  </a:lnTo>
                  <a:lnTo>
                    <a:pt x="615" y="355"/>
                  </a:lnTo>
                  <a:lnTo>
                    <a:pt x="614" y="357"/>
                  </a:lnTo>
                  <a:lnTo>
                    <a:pt x="610" y="359"/>
                  </a:lnTo>
                  <a:lnTo>
                    <a:pt x="608" y="360"/>
                  </a:lnTo>
                  <a:lnTo>
                    <a:pt x="605" y="361"/>
                  </a:lnTo>
                  <a:lnTo>
                    <a:pt x="603" y="361"/>
                  </a:lnTo>
                  <a:close/>
                  <a:moveTo>
                    <a:pt x="331" y="407"/>
                  </a:moveTo>
                  <a:lnTo>
                    <a:pt x="331" y="410"/>
                  </a:lnTo>
                  <a:lnTo>
                    <a:pt x="330" y="412"/>
                  </a:lnTo>
                  <a:lnTo>
                    <a:pt x="329" y="415"/>
                  </a:lnTo>
                  <a:lnTo>
                    <a:pt x="327" y="417"/>
                  </a:lnTo>
                  <a:lnTo>
                    <a:pt x="325" y="419"/>
                  </a:lnTo>
                  <a:lnTo>
                    <a:pt x="322" y="420"/>
                  </a:lnTo>
                  <a:lnTo>
                    <a:pt x="320" y="422"/>
                  </a:lnTo>
                  <a:lnTo>
                    <a:pt x="316" y="422"/>
                  </a:lnTo>
                  <a:lnTo>
                    <a:pt x="105" y="422"/>
                  </a:lnTo>
                  <a:lnTo>
                    <a:pt x="103" y="422"/>
                  </a:lnTo>
                  <a:lnTo>
                    <a:pt x="100" y="420"/>
                  </a:lnTo>
                  <a:lnTo>
                    <a:pt x="98" y="419"/>
                  </a:lnTo>
                  <a:lnTo>
                    <a:pt x="96" y="417"/>
                  </a:lnTo>
                  <a:lnTo>
                    <a:pt x="93" y="415"/>
                  </a:lnTo>
                  <a:lnTo>
                    <a:pt x="92" y="412"/>
                  </a:lnTo>
                  <a:lnTo>
                    <a:pt x="91" y="410"/>
                  </a:lnTo>
                  <a:lnTo>
                    <a:pt x="90" y="407"/>
                  </a:lnTo>
                  <a:lnTo>
                    <a:pt x="90" y="286"/>
                  </a:lnTo>
                  <a:lnTo>
                    <a:pt x="91" y="283"/>
                  </a:lnTo>
                  <a:lnTo>
                    <a:pt x="92" y="280"/>
                  </a:lnTo>
                  <a:lnTo>
                    <a:pt x="93" y="278"/>
                  </a:lnTo>
                  <a:lnTo>
                    <a:pt x="96" y="276"/>
                  </a:lnTo>
                  <a:lnTo>
                    <a:pt x="98" y="274"/>
                  </a:lnTo>
                  <a:lnTo>
                    <a:pt x="100" y="272"/>
                  </a:lnTo>
                  <a:lnTo>
                    <a:pt x="103" y="271"/>
                  </a:lnTo>
                  <a:lnTo>
                    <a:pt x="105" y="271"/>
                  </a:lnTo>
                  <a:lnTo>
                    <a:pt x="316" y="271"/>
                  </a:lnTo>
                  <a:lnTo>
                    <a:pt x="320" y="271"/>
                  </a:lnTo>
                  <a:lnTo>
                    <a:pt x="322" y="272"/>
                  </a:lnTo>
                  <a:lnTo>
                    <a:pt x="325" y="274"/>
                  </a:lnTo>
                  <a:lnTo>
                    <a:pt x="327" y="276"/>
                  </a:lnTo>
                  <a:lnTo>
                    <a:pt x="329" y="278"/>
                  </a:lnTo>
                  <a:lnTo>
                    <a:pt x="330" y="280"/>
                  </a:lnTo>
                  <a:lnTo>
                    <a:pt x="331" y="283"/>
                  </a:lnTo>
                  <a:lnTo>
                    <a:pt x="331" y="286"/>
                  </a:lnTo>
                  <a:lnTo>
                    <a:pt x="331" y="407"/>
                  </a:lnTo>
                  <a:close/>
                  <a:moveTo>
                    <a:pt x="723" y="226"/>
                  </a:moveTo>
                  <a:lnTo>
                    <a:pt x="723" y="223"/>
                  </a:lnTo>
                  <a:lnTo>
                    <a:pt x="722" y="220"/>
                  </a:lnTo>
                  <a:lnTo>
                    <a:pt x="721" y="218"/>
                  </a:lnTo>
                  <a:lnTo>
                    <a:pt x="719" y="216"/>
                  </a:lnTo>
                  <a:lnTo>
                    <a:pt x="717" y="213"/>
                  </a:lnTo>
                  <a:lnTo>
                    <a:pt x="713" y="212"/>
                  </a:lnTo>
                  <a:lnTo>
                    <a:pt x="711" y="211"/>
                  </a:lnTo>
                  <a:lnTo>
                    <a:pt x="708" y="211"/>
                  </a:lnTo>
                  <a:lnTo>
                    <a:pt x="603" y="211"/>
                  </a:lnTo>
                  <a:lnTo>
                    <a:pt x="603" y="150"/>
                  </a:lnTo>
                  <a:lnTo>
                    <a:pt x="678" y="150"/>
                  </a:lnTo>
                  <a:lnTo>
                    <a:pt x="686" y="149"/>
                  </a:lnTo>
                  <a:lnTo>
                    <a:pt x="695" y="147"/>
                  </a:lnTo>
                  <a:lnTo>
                    <a:pt x="703" y="143"/>
                  </a:lnTo>
                  <a:lnTo>
                    <a:pt x="710" y="137"/>
                  </a:lnTo>
                  <a:lnTo>
                    <a:pt x="715" y="131"/>
                  </a:lnTo>
                  <a:lnTo>
                    <a:pt x="720" y="123"/>
                  </a:lnTo>
                  <a:lnTo>
                    <a:pt x="722" y="115"/>
                  </a:lnTo>
                  <a:lnTo>
                    <a:pt x="723" y="105"/>
                  </a:lnTo>
                  <a:lnTo>
                    <a:pt x="723" y="45"/>
                  </a:lnTo>
                  <a:lnTo>
                    <a:pt x="722" y="36"/>
                  </a:lnTo>
                  <a:lnTo>
                    <a:pt x="720" y="28"/>
                  </a:lnTo>
                  <a:lnTo>
                    <a:pt x="715" y="20"/>
                  </a:lnTo>
                  <a:lnTo>
                    <a:pt x="710" y="13"/>
                  </a:lnTo>
                  <a:lnTo>
                    <a:pt x="703" y="8"/>
                  </a:lnTo>
                  <a:lnTo>
                    <a:pt x="695" y="3"/>
                  </a:lnTo>
                  <a:lnTo>
                    <a:pt x="686" y="1"/>
                  </a:lnTo>
                  <a:lnTo>
                    <a:pt x="678" y="0"/>
                  </a:lnTo>
                  <a:lnTo>
                    <a:pt x="497" y="0"/>
                  </a:lnTo>
                  <a:lnTo>
                    <a:pt x="488" y="1"/>
                  </a:lnTo>
                  <a:lnTo>
                    <a:pt x="479" y="3"/>
                  </a:lnTo>
                  <a:lnTo>
                    <a:pt x="472" y="8"/>
                  </a:lnTo>
                  <a:lnTo>
                    <a:pt x="466" y="13"/>
                  </a:lnTo>
                  <a:lnTo>
                    <a:pt x="460" y="20"/>
                  </a:lnTo>
                  <a:lnTo>
                    <a:pt x="456" y="28"/>
                  </a:lnTo>
                  <a:lnTo>
                    <a:pt x="453" y="36"/>
                  </a:lnTo>
                  <a:lnTo>
                    <a:pt x="452" y="45"/>
                  </a:lnTo>
                  <a:lnTo>
                    <a:pt x="452" y="105"/>
                  </a:lnTo>
                  <a:lnTo>
                    <a:pt x="453" y="115"/>
                  </a:lnTo>
                  <a:lnTo>
                    <a:pt x="456" y="123"/>
                  </a:lnTo>
                  <a:lnTo>
                    <a:pt x="460" y="131"/>
                  </a:lnTo>
                  <a:lnTo>
                    <a:pt x="466" y="137"/>
                  </a:lnTo>
                  <a:lnTo>
                    <a:pt x="472" y="143"/>
                  </a:lnTo>
                  <a:lnTo>
                    <a:pt x="479" y="147"/>
                  </a:lnTo>
                  <a:lnTo>
                    <a:pt x="488" y="150"/>
                  </a:lnTo>
                  <a:lnTo>
                    <a:pt x="497" y="150"/>
                  </a:lnTo>
                  <a:lnTo>
                    <a:pt x="573" y="150"/>
                  </a:lnTo>
                  <a:lnTo>
                    <a:pt x="573" y="211"/>
                  </a:lnTo>
                  <a:lnTo>
                    <a:pt x="301" y="211"/>
                  </a:lnTo>
                  <a:lnTo>
                    <a:pt x="301" y="75"/>
                  </a:lnTo>
                  <a:lnTo>
                    <a:pt x="301" y="72"/>
                  </a:lnTo>
                  <a:lnTo>
                    <a:pt x="299" y="69"/>
                  </a:lnTo>
                  <a:lnTo>
                    <a:pt x="297" y="65"/>
                  </a:lnTo>
                  <a:lnTo>
                    <a:pt x="295" y="63"/>
                  </a:lnTo>
                  <a:lnTo>
                    <a:pt x="292" y="61"/>
                  </a:lnTo>
                  <a:lnTo>
                    <a:pt x="288" y="60"/>
                  </a:lnTo>
                  <a:lnTo>
                    <a:pt x="284" y="60"/>
                  </a:lnTo>
                  <a:lnTo>
                    <a:pt x="281" y="61"/>
                  </a:lnTo>
                  <a:lnTo>
                    <a:pt x="130" y="121"/>
                  </a:lnTo>
                  <a:lnTo>
                    <a:pt x="127" y="123"/>
                  </a:lnTo>
                  <a:lnTo>
                    <a:pt x="123" y="128"/>
                  </a:lnTo>
                  <a:lnTo>
                    <a:pt x="121" y="131"/>
                  </a:lnTo>
                  <a:lnTo>
                    <a:pt x="121" y="135"/>
                  </a:lnTo>
                  <a:lnTo>
                    <a:pt x="121" y="211"/>
                  </a:lnTo>
                  <a:lnTo>
                    <a:pt x="15" y="211"/>
                  </a:lnTo>
                  <a:lnTo>
                    <a:pt x="12" y="211"/>
                  </a:lnTo>
                  <a:lnTo>
                    <a:pt x="10" y="212"/>
                  </a:lnTo>
                  <a:lnTo>
                    <a:pt x="7" y="213"/>
                  </a:lnTo>
                  <a:lnTo>
                    <a:pt x="4" y="216"/>
                  </a:lnTo>
                  <a:lnTo>
                    <a:pt x="3" y="218"/>
                  </a:lnTo>
                  <a:lnTo>
                    <a:pt x="1" y="220"/>
                  </a:lnTo>
                  <a:lnTo>
                    <a:pt x="1" y="223"/>
                  </a:lnTo>
                  <a:lnTo>
                    <a:pt x="0" y="226"/>
                  </a:lnTo>
                  <a:lnTo>
                    <a:pt x="0" y="452"/>
                  </a:lnTo>
                  <a:lnTo>
                    <a:pt x="723" y="452"/>
                  </a:lnTo>
                  <a:lnTo>
                    <a:pt x="723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97" name="Rectangle 96">
            <a:extLst>
              <a:ext uri="{FF2B5EF4-FFF2-40B4-BE49-F238E27FC236}">
                <a16:creationId xmlns:a16="http://schemas.microsoft.com/office/drawing/2014/main" id="{64E23882-97E3-4B34-BBE0-6959274930AF}"/>
              </a:ext>
            </a:extLst>
          </p:cNvPr>
          <p:cNvSpPr/>
          <p:nvPr/>
        </p:nvSpPr>
        <p:spPr>
          <a:xfrm>
            <a:off x="10598852" y="1827649"/>
            <a:ext cx="1200971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>
              <a:spcBef>
                <a:spcPts val="600"/>
              </a:spcBef>
            </a:pPr>
            <a:r>
              <a:rPr lang="en-US" sz="2400" dirty="0">
                <a:solidFill>
                  <a:schemeClr val="bg1"/>
                </a:solidFill>
              </a:rPr>
              <a:t>$704.78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576948FB-CC34-4B03-88DC-8401A5A57F4D}"/>
              </a:ext>
            </a:extLst>
          </p:cNvPr>
          <p:cNvSpPr/>
          <p:nvPr/>
        </p:nvSpPr>
        <p:spPr>
          <a:xfrm>
            <a:off x="10885423" y="2580055"/>
            <a:ext cx="914400" cy="338554"/>
          </a:xfrm>
          <a:prstGeom prst="rect">
            <a:avLst/>
          </a:prstGeom>
        </p:spPr>
        <p:txBody>
          <a:bodyPr wrap="none" anchor="ctr">
            <a:normAutofit/>
          </a:bodyPr>
          <a:lstStyle/>
          <a:p>
            <a:pPr algn="r">
              <a:spcBef>
                <a:spcPts val="600"/>
              </a:spcBef>
            </a:pPr>
            <a:r>
              <a:rPr lang="en-US" sz="1600" dirty="0">
                <a:solidFill>
                  <a:schemeClr val="bg1"/>
                </a:solidFill>
              </a:rPr>
              <a:t>$191.01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A6E0B43-CBC1-4B75-A350-E61BB761761E}"/>
              </a:ext>
            </a:extLst>
          </p:cNvPr>
          <p:cNvSpPr/>
          <p:nvPr/>
        </p:nvSpPr>
        <p:spPr>
          <a:xfrm>
            <a:off x="10885423" y="2994209"/>
            <a:ext cx="914400" cy="338554"/>
          </a:xfrm>
          <a:prstGeom prst="rect">
            <a:avLst/>
          </a:prstGeom>
        </p:spPr>
        <p:txBody>
          <a:bodyPr wrap="none" anchor="ctr">
            <a:normAutofit/>
          </a:bodyPr>
          <a:lstStyle/>
          <a:p>
            <a:pPr algn="r">
              <a:spcBef>
                <a:spcPts val="600"/>
              </a:spcBef>
            </a:pPr>
            <a:r>
              <a:rPr lang="en-US" sz="1600" dirty="0">
                <a:solidFill>
                  <a:schemeClr val="bg1"/>
                </a:solidFill>
              </a:rPr>
              <a:t>$189.31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4B4557E-2EE3-41E0-8A59-E60F50BDB6EC}"/>
              </a:ext>
            </a:extLst>
          </p:cNvPr>
          <p:cNvSpPr/>
          <p:nvPr/>
        </p:nvSpPr>
        <p:spPr>
          <a:xfrm>
            <a:off x="10885423" y="3412943"/>
            <a:ext cx="914400" cy="338554"/>
          </a:xfrm>
          <a:prstGeom prst="rect">
            <a:avLst/>
          </a:prstGeom>
        </p:spPr>
        <p:txBody>
          <a:bodyPr wrap="none" anchor="ctr">
            <a:normAutofit/>
          </a:bodyPr>
          <a:lstStyle/>
          <a:p>
            <a:pPr algn="r">
              <a:spcBef>
                <a:spcPts val="600"/>
              </a:spcBef>
            </a:pPr>
            <a:r>
              <a:rPr lang="en-US" sz="1600" dirty="0">
                <a:solidFill>
                  <a:schemeClr val="bg1"/>
                </a:solidFill>
              </a:rPr>
              <a:t>$186.54</a:t>
            </a:r>
          </a:p>
        </p:txBody>
      </p:sp>
      <p:grpSp>
        <p:nvGrpSpPr>
          <p:cNvPr id="101" name="Group 100" descr="This is an icon of a credit card. ">
            <a:extLst>
              <a:ext uri="{FF2B5EF4-FFF2-40B4-BE49-F238E27FC236}">
                <a16:creationId xmlns:a16="http://schemas.microsoft.com/office/drawing/2014/main" id="{3F8007BE-3B68-4A53-AEE4-024A0881F8D7}"/>
              </a:ext>
            </a:extLst>
          </p:cNvPr>
          <p:cNvGrpSpPr/>
          <p:nvPr/>
        </p:nvGrpSpPr>
        <p:grpSpPr>
          <a:xfrm>
            <a:off x="10033226" y="1470845"/>
            <a:ext cx="287338" cy="200025"/>
            <a:chOff x="877888" y="1966913"/>
            <a:chExt cx="287338" cy="200025"/>
          </a:xfrm>
          <a:solidFill>
            <a:schemeClr val="bg1"/>
          </a:solidFill>
        </p:grpSpPr>
        <p:sp>
          <p:nvSpPr>
            <p:cNvPr id="102" name="Freeform 433">
              <a:extLst>
                <a:ext uri="{FF2B5EF4-FFF2-40B4-BE49-F238E27FC236}">
                  <a16:creationId xmlns:a16="http://schemas.microsoft.com/office/drawing/2014/main" id="{D0CE91C6-2C66-47F1-A984-605FA356B2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7888" y="1966913"/>
              <a:ext cx="287338" cy="200025"/>
            </a:xfrm>
            <a:custGeom>
              <a:avLst/>
              <a:gdLst>
                <a:gd name="T0" fmla="*/ 550 w 903"/>
                <a:gd name="T1" fmla="*/ 473 h 632"/>
                <a:gd name="T2" fmla="*/ 491 w 903"/>
                <a:gd name="T3" fmla="*/ 438 h 632"/>
                <a:gd name="T4" fmla="*/ 499 w 903"/>
                <a:gd name="T5" fmla="*/ 388 h 632"/>
                <a:gd name="T6" fmla="*/ 512 w 903"/>
                <a:gd name="T7" fmla="*/ 331 h 632"/>
                <a:gd name="T8" fmla="*/ 507 w 903"/>
                <a:gd name="T9" fmla="*/ 272 h 632"/>
                <a:gd name="T10" fmla="*/ 486 w 903"/>
                <a:gd name="T11" fmla="*/ 219 h 632"/>
                <a:gd name="T12" fmla="*/ 519 w 903"/>
                <a:gd name="T13" fmla="*/ 173 h 632"/>
                <a:gd name="T14" fmla="*/ 585 w 903"/>
                <a:gd name="T15" fmla="*/ 151 h 632"/>
                <a:gd name="T16" fmla="*/ 651 w 903"/>
                <a:gd name="T17" fmla="*/ 158 h 632"/>
                <a:gd name="T18" fmla="*/ 708 w 903"/>
                <a:gd name="T19" fmla="*/ 189 h 632"/>
                <a:gd name="T20" fmla="*/ 748 w 903"/>
                <a:gd name="T21" fmla="*/ 237 h 632"/>
                <a:gd name="T22" fmla="*/ 767 w 903"/>
                <a:gd name="T23" fmla="*/ 299 h 632"/>
                <a:gd name="T24" fmla="*/ 760 w 903"/>
                <a:gd name="T25" fmla="*/ 366 h 632"/>
                <a:gd name="T26" fmla="*/ 730 w 903"/>
                <a:gd name="T27" fmla="*/ 422 h 632"/>
                <a:gd name="T28" fmla="*/ 681 w 903"/>
                <a:gd name="T29" fmla="*/ 461 h 632"/>
                <a:gd name="T30" fmla="*/ 619 w 903"/>
                <a:gd name="T31" fmla="*/ 481 h 632"/>
                <a:gd name="T32" fmla="*/ 392 w 903"/>
                <a:gd name="T33" fmla="*/ 422 h 632"/>
                <a:gd name="T34" fmla="*/ 387 w 903"/>
                <a:gd name="T35" fmla="*/ 466 h 632"/>
                <a:gd name="T36" fmla="*/ 331 w 903"/>
                <a:gd name="T37" fmla="*/ 452 h 632"/>
                <a:gd name="T38" fmla="*/ 307 w 903"/>
                <a:gd name="T39" fmla="*/ 482 h 632"/>
                <a:gd name="T40" fmla="*/ 268 w 903"/>
                <a:gd name="T41" fmla="*/ 474 h 632"/>
                <a:gd name="T42" fmla="*/ 241 w 903"/>
                <a:gd name="T43" fmla="*/ 452 h 632"/>
                <a:gd name="T44" fmla="*/ 199 w 903"/>
                <a:gd name="T45" fmla="*/ 432 h 632"/>
                <a:gd name="T46" fmla="*/ 174 w 903"/>
                <a:gd name="T47" fmla="*/ 400 h 632"/>
                <a:gd name="T48" fmla="*/ 158 w 903"/>
                <a:gd name="T49" fmla="*/ 361 h 632"/>
                <a:gd name="T50" fmla="*/ 181 w 903"/>
                <a:gd name="T51" fmla="*/ 301 h 632"/>
                <a:gd name="T52" fmla="*/ 181 w 903"/>
                <a:gd name="T53" fmla="*/ 271 h 632"/>
                <a:gd name="T54" fmla="*/ 179 w 903"/>
                <a:gd name="T55" fmla="*/ 223 h 632"/>
                <a:gd name="T56" fmla="*/ 206 w 903"/>
                <a:gd name="T57" fmla="*/ 193 h 632"/>
                <a:gd name="T58" fmla="*/ 241 w 903"/>
                <a:gd name="T59" fmla="*/ 168 h 632"/>
                <a:gd name="T60" fmla="*/ 277 w 903"/>
                <a:gd name="T61" fmla="*/ 156 h 632"/>
                <a:gd name="T62" fmla="*/ 316 w 903"/>
                <a:gd name="T63" fmla="*/ 150 h 632"/>
                <a:gd name="T64" fmla="*/ 362 w 903"/>
                <a:gd name="T65" fmla="*/ 180 h 632"/>
                <a:gd name="T66" fmla="*/ 400 w 903"/>
                <a:gd name="T67" fmla="*/ 173 h 632"/>
                <a:gd name="T68" fmla="*/ 422 w 903"/>
                <a:gd name="T69" fmla="*/ 210 h 632"/>
                <a:gd name="T70" fmla="*/ 447 w 903"/>
                <a:gd name="T71" fmla="*/ 216 h 632"/>
                <a:gd name="T72" fmla="*/ 472 w 903"/>
                <a:gd name="T73" fmla="*/ 259 h 632"/>
                <a:gd name="T74" fmla="*/ 482 w 903"/>
                <a:gd name="T75" fmla="*/ 301 h 632"/>
                <a:gd name="T76" fmla="*/ 482 w 903"/>
                <a:gd name="T77" fmla="*/ 331 h 632"/>
                <a:gd name="T78" fmla="*/ 472 w 903"/>
                <a:gd name="T79" fmla="*/ 373 h 632"/>
                <a:gd name="T80" fmla="*/ 447 w 903"/>
                <a:gd name="T81" fmla="*/ 417 h 632"/>
                <a:gd name="T82" fmla="*/ 422 w 903"/>
                <a:gd name="T83" fmla="*/ 444 h 632"/>
                <a:gd name="T84" fmla="*/ 60 w 903"/>
                <a:gd name="T85" fmla="*/ 1 h 632"/>
                <a:gd name="T86" fmla="*/ 33 w 903"/>
                <a:gd name="T87" fmla="*/ 13 h 632"/>
                <a:gd name="T88" fmla="*/ 13 w 903"/>
                <a:gd name="T89" fmla="*/ 33 h 632"/>
                <a:gd name="T90" fmla="*/ 2 w 903"/>
                <a:gd name="T91" fmla="*/ 60 h 632"/>
                <a:gd name="T92" fmla="*/ 1 w 903"/>
                <a:gd name="T93" fmla="*/ 564 h 632"/>
                <a:gd name="T94" fmla="*/ 10 w 903"/>
                <a:gd name="T95" fmla="*/ 593 h 632"/>
                <a:gd name="T96" fmla="*/ 28 w 903"/>
                <a:gd name="T97" fmla="*/ 615 h 632"/>
                <a:gd name="T98" fmla="*/ 54 w 903"/>
                <a:gd name="T99" fmla="*/ 629 h 632"/>
                <a:gd name="T100" fmla="*/ 828 w 903"/>
                <a:gd name="T101" fmla="*/ 632 h 632"/>
                <a:gd name="T102" fmla="*/ 857 w 903"/>
                <a:gd name="T103" fmla="*/ 626 h 632"/>
                <a:gd name="T104" fmla="*/ 882 w 903"/>
                <a:gd name="T105" fmla="*/ 610 h 632"/>
                <a:gd name="T106" fmla="*/ 898 w 903"/>
                <a:gd name="T107" fmla="*/ 587 h 632"/>
                <a:gd name="T108" fmla="*/ 903 w 903"/>
                <a:gd name="T109" fmla="*/ 557 h 632"/>
                <a:gd name="T110" fmla="*/ 900 w 903"/>
                <a:gd name="T111" fmla="*/ 53 h 632"/>
                <a:gd name="T112" fmla="*/ 886 w 903"/>
                <a:gd name="T113" fmla="*/ 27 h 632"/>
                <a:gd name="T114" fmla="*/ 865 w 903"/>
                <a:gd name="T115" fmla="*/ 9 h 632"/>
                <a:gd name="T116" fmla="*/ 836 w 903"/>
                <a:gd name="T117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3" h="632">
                  <a:moveTo>
                    <a:pt x="603" y="482"/>
                  </a:moveTo>
                  <a:lnTo>
                    <a:pt x="585" y="481"/>
                  </a:lnTo>
                  <a:lnTo>
                    <a:pt x="567" y="478"/>
                  </a:lnTo>
                  <a:lnTo>
                    <a:pt x="550" y="473"/>
                  </a:lnTo>
                  <a:lnTo>
                    <a:pt x="534" y="467"/>
                  </a:lnTo>
                  <a:lnTo>
                    <a:pt x="519" y="459"/>
                  </a:lnTo>
                  <a:lnTo>
                    <a:pt x="504" y="449"/>
                  </a:lnTo>
                  <a:lnTo>
                    <a:pt x="491" y="438"/>
                  </a:lnTo>
                  <a:lnTo>
                    <a:pt x="478" y="426"/>
                  </a:lnTo>
                  <a:lnTo>
                    <a:pt x="486" y="413"/>
                  </a:lnTo>
                  <a:lnTo>
                    <a:pt x="492" y="401"/>
                  </a:lnTo>
                  <a:lnTo>
                    <a:pt x="499" y="388"/>
                  </a:lnTo>
                  <a:lnTo>
                    <a:pt x="503" y="374"/>
                  </a:lnTo>
                  <a:lnTo>
                    <a:pt x="507" y="360"/>
                  </a:lnTo>
                  <a:lnTo>
                    <a:pt x="510" y="345"/>
                  </a:lnTo>
                  <a:lnTo>
                    <a:pt x="512" y="331"/>
                  </a:lnTo>
                  <a:lnTo>
                    <a:pt x="512" y="316"/>
                  </a:lnTo>
                  <a:lnTo>
                    <a:pt x="512" y="301"/>
                  </a:lnTo>
                  <a:lnTo>
                    <a:pt x="510" y="286"/>
                  </a:lnTo>
                  <a:lnTo>
                    <a:pt x="507" y="272"/>
                  </a:lnTo>
                  <a:lnTo>
                    <a:pt x="503" y="257"/>
                  </a:lnTo>
                  <a:lnTo>
                    <a:pt x="499" y="245"/>
                  </a:lnTo>
                  <a:lnTo>
                    <a:pt x="492" y="232"/>
                  </a:lnTo>
                  <a:lnTo>
                    <a:pt x="486" y="219"/>
                  </a:lnTo>
                  <a:lnTo>
                    <a:pt x="478" y="207"/>
                  </a:lnTo>
                  <a:lnTo>
                    <a:pt x="491" y="194"/>
                  </a:lnTo>
                  <a:lnTo>
                    <a:pt x="504" y="182"/>
                  </a:lnTo>
                  <a:lnTo>
                    <a:pt x="519" y="173"/>
                  </a:lnTo>
                  <a:lnTo>
                    <a:pt x="534" y="165"/>
                  </a:lnTo>
                  <a:lnTo>
                    <a:pt x="550" y="159"/>
                  </a:lnTo>
                  <a:lnTo>
                    <a:pt x="567" y="154"/>
                  </a:lnTo>
                  <a:lnTo>
                    <a:pt x="585" y="151"/>
                  </a:lnTo>
                  <a:lnTo>
                    <a:pt x="603" y="150"/>
                  </a:lnTo>
                  <a:lnTo>
                    <a:pt x="619" y="151"/>
                  </a:lnTo>
                  <a:lnTo>
                    <a:pt x="636" y="153"/>
                  </a:lnTo>
                  <a:lnTo>
                    <a:pt x="651" y="158"/>
                  </a:lnTo>
                  <a:lnTo>
                    <a:pt x="667" y="163"/>
                  </a:lnTo>
                  <a:lnTo>
                    <a:pt x="681" y="171"/>
                  </a:lnTo>
                  <a:lnTo>
                    <a:pt x="695" y="179"/>
                  </a:lnTo>
                  <a:lnTo>
                    <a:pt x="708" y="189"/>
                  </a:lnTo>
                  <a:lnTo>
                    <a:pt x="720" y="200"/>
                  </a:lnTo>
                  <a:lnTo>
                    <a:pt x="730" y="211"/>
                  </a:lnTo>
                  <a:lnTo>
                    <a:pt x="740" y="223"/>
                  </a:lnTo>
                  <a:lnTo>
                    <a:pt x="748" y="237"/>
                  </a:lnTo>
                  <a:lnTo>
                    <a:pt x="755" y="252"/>
                  </a:lnTo>
                  <a:lnTo>
                    <a:pt x="760" y="267"/>
                  </a:lnTo>
                  <a:lnTo>
                    <a:pt x="765" y="283"/>
                  </a:lnTo>
                  <a:lnTo>
                    <a:pt x="767" y="299"/>
                  </a:lnTo>
                  <a:lnTo>
                    <a:pt x="768" y="316"/>
                  </a:lnTo>
                  <a:lnTo>
                    <a:pt x="767" y="333"/>
                  </a:lnTo>
                  <a:lnTo>
                    <a:pt x="765" y="350"/>
                  </a:lnTo>
                  <a:lnTo>
                    <a:pt x="760" y="366"/>
                  </a:lnTo>
                  <a:lnTo>
                    <a:pt x="755" y="381"/>
                  </a:lnTo>
                  <a:lnTo>
                    <a:pt x="748" y="395"/>
                  </a:lnTo>
                  <a:lnTo>
                    <a:pt x="740" y="409"/>
                  </a:lnTo>
                  <a:lnTo>
                    <a:pt x="730" y="422"/>
                  </a:lnTo>
                  <a:lnTo>
                    <a:pt x="720" y="433"/>
                  </a:lnTo>
                  <a:lnTo>
                    <a:pt x="708" y="444"/>
                  </a:lnTo>
                  <a:lnTo>
                    <a:pt x="695" y="454"/>
                  </a:lnTo>
                  <a:lnTo>
                    <a:pt x="681" y="461"/>
                  </a:lnTo>
                  <a:lnTo>
                    <a:pt x="667" y="469"/>
                  </a:lnTo>
                  <a:lnTo>
                    <a:pt x="651" y="474"/>
                  </a:lnTo>
                  <a:lnTo>
                    <a:pt x="636" y="478"/>
                  </a:lnTo>
                  <a:lnTo>
                    <a:pt x="619" y="481"/>
                  </a:lnTo>
                  <a:lnTo>
                    <a:pt x="603" y="482"/>
                  </a:lnTo>
                  <a:close/>
                  <a:moveTo>
                    <a:pt x="422" y="444"/>
                  </a:moveTo>
                  <a:lnTo>
                    <a:pt x="422" y="422"/>
                  </a:lnTo>
                  <a:lnTo>
                    <a:pt x="392" y="422"/>
                  </a:lnTo>
                  <a:lnTo>
                    <a:pt x="392" y="452"/>
                  </a:lnTo>
                  <a:lnTo>
                    <a:pt x="411" y="452"/>
                  </a:lnTo>
                  <a:lnTo>
                    <a:pt x="400" y="459"/>
                  </a:lnTo>
                  <a:lnTo>
                    <a:pt x="387" y="466"/>
                  </a:lnTo>
                  <a:lnTo>
                    <a:pt x="374" y="471"/>
                  </a:lnTo>
                  <a:lnTo>
                    <a:pt x="362" y="475"/>
                  </a:lnTo>
                  <a:lnTo>
                    <a:pt x="362" y="452"/>
                  </a:lnTo>
                  <a:lnTo>
                    <a:pt x="331" y="452"/>
                  </a:lnTo>
                  <a:lnTo>
                    <a:pt x="331" y="481"/>
                  </a:lnTo>
                  <a:lnTo>
                    <a:pt x="324" y="482"/>
                  </a:lnTo>
                  <a:lnTo>
                    <a:pt x="316" y="482"/>
                  </a:lnTo>
                  <a:lnTo>
                    <a:pt x="307" y="482"/>
                  </a:lnTo>
                  <a:lnTo>
                    <a:pt x="296" y="481"/>
                  </a:lnTo>
                  <a:lnTo>
                    <a:pt x="286" y="479"/>
                  </a:lnTo>
                  <a:lnTo>
                    <a:pt x="277" y="477"/>
                  </a:lnTo>
                  <a:lnTo>
                    <a:pt x="268" y="474"/>
                  </a:lnTo>
                  <a:lnTo>
                    <a:pt x="259" y="471"/>
                  </a:lnTo>
                  <a:lnTo>
                    <a:pt x="250" y="468"/>
                  </a:lnTo>
                  <a:lnTo>
                    <a:pt x="241" y="463"/>
                  </a:lnTo>
                  <a:lnTo>
                    <a:pt x="241" y="452"/>
                  </a:lnTo>
                  <a:lnTo>
                    <a:pt x="221" y="452"/>
                  </a:lnTo>
                  <a:lnTo>
                    <a:pt x="214" y="445"/>
                  </a:lnTo>
                  <a:lnTo>
                    <a:pt x="206" y="439"/>
                  </a:lnTo>
                  <a:lnTo>
                    <a:pt x="199" y="432"/>
                  </a:lnTo>
                  <a:lnTo>
                    <a:pt x="192" y="425"/>
                  </a:lnTo>
                  <a:lnTo>
                    <a:pt x="186" y="417"/>
                  </a:lnTo>
                  <a:lnTo>
                    <a:pt x="179" y="409"/>
                  </a:lnTo>
                  <a:lnTo>
                    <a:pt x="174" y="400"/>
                  </a:lnTo>
                  <a:lnTo>
                    <a:pt x="170" y="392"/>
                  </a:lnTo>
                  <a:lnTo>
                    <a:pt x="181" y="392"/>
                  </a:lnTo>
                  <a:lnTo>
                    <a:pt x="181" y="361"/>
                  </a:lnTo>
                  <a:lnTo>
                    <a:pt x="158" y="361"/>
                  </a:lnTo>
                  <a:lnTo>
                    <a:pt x="153" y="346"/>
                  </a:lnTo>
                  <a:lnTo>
                    <a:pt x="151" y="331"/>
                  </a:lnTo>
                  <a:lnTo>
                    <a:pt x="181" y="331"/>
                  </a:lnTo>
                  <a:lnTo>
                    <a:pt x="181" y="301"/>
                  </a:lnTo>
                  <a:lnTo>
                    <a:pt x="151" y="301"/>
                  </a:lnTo>
                  <a:lnTo>
                    <a:pt x="153" y="285"/>
                  </a:lnTo>
                  <a:lnTo>
                    <a:pt x="158" y="271"/>
                  </a:lnTo>
                  <a:lnTo>
                    <a:pt x="181" y="271"/>
                  </a:lnTo>
                  <a:lnTo>
                    <a:pt x="181" y="240"/>
                  </a:lnTo>
                  <a:lnTo>
                    <a:pt x="170" y="240"/>
                  </a:lnTo>
                  <a:lnTo>
                    <a:pt x="174" y="232"/>
                  </a:lnTo>
                  <a:lnTo>
                    <a:pt x="179" y="223"/>
                  </a:lnTo>
                  <a:lnTo>
                    <a:pt x="186" y="216"/>
                  </a:lnTo>
                  <a:lnTo>
                    <a:pt x="192" y="207"/>
                  </a:lnTo>
                  <a:lnTo>
                    <a:pt x="199" y="201"/>
                  </a:lnTo>
                  <a:lnTo>
                    <a:pt x="206" y="193"/>
                  </a:lnTo>
                  <a:lnTo>
                    <a:pt x="214" y="187"/>
                  </a:lnTo>
                  <a:lnTo>
                    <a:pt x="221" y="180"/>
                  </a:lnTo>
                  <a:lnTo>
                    <a:pt x="241" y="180"/>
                  </a:lnTo>
                  <a:lnTo>
                    <a:pt x="241" y="168"/>
                  </a:lnTo>
                  <a:lnTo>
                    <a:pt x="250" y="164"/>
                  </a:lnTo>
                  <a:lnTo>
                    <a:pt x="259" y="161"/>
                  </a:lnTo>
                  <a:lnTo>
                    <a:pt x="268" y="158"/>
                  </a:lnTo>
                  <a:lnTo>
                    <a:pt x="277" y="156"/>
                  </a:lnTo>
                  <a:lnTo>
                    <a:pt x="286" y="153"/>
                  </a:lnTo>
                  <a:lnTo>
                    <a:pt x="296" y="151"/>
                  </a:lnTo>
                  <a:lnTo>
                    <a:pt x="307" y="151"/>
                  </a:lnTo>
                  <a:lnTo>
                    <a:pt x="316" y="150"/>
                  </a:lnTo>
                  <a:lnTo>
                    <a:pt x="324" y="150"/>
                  </a:lnTo>
                  <a:lnTo>
                    <a:pt x="331" y="151"/>
                  </a:lnTo>
                  <a:lnTo>
                    <a:pt x="331" y="180"/>
                  </a:lnTo>
                  <a:lnTo>
                    <a:pt x="362" y="180"/>
                  </a:lnTo>
                  <a:lnTo>
                    <a:pt x="362" y="157"/>
                  </a:lnTo>
                  <a:lnTo>
                    <a:pt x="374" y="161"/>
                  </a:lnTo>
                  <a:lnTo>
                    <a:pt x="387" y="166"/>
                  </a:lnTo>
                  <a:lnTo>
                    <a:pt x="400" y="173"/>
                  </a:lnTo>
                  <a:lnTo>
                    <a:pt x="411" y="180"/>
                  </a:lnTo>
                  <a:lnTo>
                    <a:pt x="392" y="180"/>
                  </a:lnTo>
                  <a:lnTo>
                    <a:pt x="392" y="210"/>
                  </a:lnTo>
                  <a:lnTo>
                    <a:pt x="422" y="210"/>
                  </a:lnTo>
                  <a:lnTo>
                    <a:pt x="422" y="189"/>
                  </a:lnTo>
                  <a:lnTo>
                    <a:pt x="431" y="196"/>
                  </a:lnTo>
                  <a:lnTo>
                    <a:pt x="440" y="206"/>
                  </a:lnTo>
                  <a:lnTo>
                    <a:pt x="447" y="216"/>
                  </a:lnTo>
                  <a:lnTo>
                    <a:pt x="455" y="225"/>
                  </a:lnTo>
                  <a:lnTo>
                    <a:pt x="461" y="236"/>
                  </a:lnTo>
                  <a:lnTo>
                    <a:pt x="467" y="247"/>
                  </a:lnTo>
                  <a:lnTo>
                    <a:pt x="472" y="259"/>
                  </a:lnTo>
                  <a:lnTo>
                    <a:pt x="475" y="271"/>
                  </a:lnTo>
                  <a:lnTo>
                    <a:pt x="452" y="271"/>
                  </a:lnTo>
                  <a:lnTo>
                    <a:pt x="452" y="301"/>
                  </a:lnTo>
                  <a:lnTo>
                    <a:pt x="482" y="301"/>
                  </a:lnTo>
                  <a:lnTo>
                    <a:pt x="482" y="309"/>
                  </a:lnTo>
                  <a:lnTo>
                    <a:pt x="482" y="316"/>
                  </a:lnTo>
                  <a:lnTo>
                    <a:pt x="482" y="324"/>
                  </a:lnTo>
                  <a:lnTo>
                    <a:pt x="482" y="331"/>
                  </a:lnTo>
                  <a:lnTo>
                    <a:pt x="452" y="331"/>
                  </a:lnTo>
                  <a:lnTo>
                    <a:pt x="452" y="361"/>
                  </a:lnTo>
                  <a:lnTo>
                    <a:pt x="475" y="361"/>
                  </a:lnTo>
                  <a:lnTo>
                    <a:pt x="472" y="373"/>
                  </a:lnTo>
                  <a:lnTo>
                    <a:pt x="467" y="385"/>
                  </a:lnTo>
                  <a:lnTo>
                    <a:pt x="461" y="396"/>
                  </a:lnTo>
                  <a:lnTo>
                    <a:pt x="455" y="407"/>
                  </a:lnTo>
                  <a:lnTo>
                    <a:pt x="447" y="417"/>
                  </a:lnTo>
                  <a:lnTo>
                    <a:pt x="440" y="427"/>
                  </a:lnTo>
                  <a:lnTo>
                    <a:pt x="431" y="436"/>
                  </a:lnTo>
                  <a:lnTo>
                    <a:pt x="422" y="444"/>
                  </a:lnTo>
                  <a:lnTo>
                    <a:pt x="422" y="444"/>
                  </a:lnTo>
                  <a:close/>
                  <a:moveTo>
                    <a:pt x="828" y="0"/>
                  </a:moveTo>
                  <a:lnTo>
                    <a:pt x="75" y="0"/>
                  </a:lnTo>
                  <a:lnTo>
                    <a:pt x="68" y="0"/>
                  </a:lnTo>
                  <a:lnTo>
                    <a:pt x="60" y="1"/>
                  </a:lnTo>
                  <a:lnTo>
                    <a:pt x="54" y="3"/>
                  </a:lnTo>
                  <a:lnTo>
                    <a:pt x="46" y="5"/>
                  </a:lnTo>
                  <a:lnTo>
                    <a:pt x="40" y="9"/>
                  </a:lnTo>
                  <a:lnTo>
                    <a:pt x="33" y="13"/>
                  </a:lnTo>
                  <a:lnTo>
                    <a:pt x="28" y="17"/>
                  </a:lnTo>
                  <a:lnTo>
                    <a:pt x="23" y="21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10" y="40"/>
                  </a:lnTo>
                  <a:lnTo>
                    <a:pt x="7" y="46"/>
                  </a:lnTo>
                  <a:lnTo>
                    <a:pt x="3" y="53"/>
                  </a:lnTo>
                  <a:lnTo>
                    <a:pt x="2" y="60"/>
                  </a:lnTo>
                  <a:lnTo>
                    <a:pt x="1" y="68"/>
                  </a:lnTo>
                  <a:lnTo>
                    <a:pt x="0" y="75"/>
                  </a:lnTo>
                  <a:lnTo>
                    <a:pt x="0" y="557"/>
                  </a:lnTo>
                  <a:lnTo>
                    <a:pt x="1" y="564"/>
                  </a:lnTo>
                  <a:lnTo>
                    <a:pt x="2" y="572"/>
                  </a:lnTo>
                  <a:lnTo>
                    <a:pt x="3" y="579"/>
                  </a:lnTo>
                  <a:lnTo>
                    <a:pt x="7" y="586"/>
                  </a:lnTo>
                  <a:lnTo>
                    <a:pt x="10" y="593"/>
                  </a:lnTo>
                  <a:lnTo>
                    <a:pt x="13" y="599"/>
                  </a:lnTo>
                  <a:lnTo>
                    <a:pt x="17" y="605"/>
                  </a:lnTo>
                  <a:lnTo>
                    <a:pt x="23" y="610"/>
                  </a:lnTo>
                  <a:lnTo>
                    <a:pt x="28" y="615"/>
                  </a:lnTo>
                  <a:lnTo>
                    <a:pt x="33" y="619"/>
                  </a:lnTo>
                  <a:lnTo>
                    <a:pt x="40" y="623"/>
                  </a:lnTo>
                  <a:lnTo>
                    <a:pt x="46" y="626"/>
                  </a:lnTo>
                  <a:lnTo>
                    <a:pt x="54" y="629"/>
                  </a:lnTo>
                  <a:lnTo>
                    <a:pt x="60" y="631"/>
                  </a:lnTo>
                  <a:lnTo>
                    <a:pt x="68" y="632"/>
                  </a:lnTo>
                  <a:lnTo>
                    <a:pt x="75" y="632"/>
                  </a:lnTo>
                  <a:lnTo>
                    <a:pt x="828" y="632"/>
                  </a:lnTo>
                  <a:lnTo>
                    <a:pt x="836" y="632"/>
                  </a:lnTo>
                  <a:lnTo>
                    <a:pt x="843" y="631"/>
                  </a:lnTo>
                  <a:lnTo>
                    <a:pt x="851" y="629"/>
                  </a:lnTo>
                  <a:lnTo>
                    <a:pt x="857" y="626"/>
                  </a:lnTo>
                  <a:lnTo>
                    <a:pt x="865" y="623"/>
                  </a:lnTo>
                  <a:lnTo>
                    <a:pt x="870" y="619"/>
                  </a:lnTo>
                  <a:lnTo>
                    <a:pt x="876" y="615"/>
                  </a:lnTo>
                  <a:lnTo>
                    <a:pt x="882" y="610"/>
                  </a:lnTo>
                  <a:lnTo>
                    <a:pt x="886" y="605"/>
                  </a:lnTo>
                  <a:lnTo>
                    <a:pt x="890" y="599"/>
                  </a:lnTo>
                  <a:lnTo>
                    <a:pt x="895" y="593"/>
                  </a:lnTo>
                  <a:lnTo>
                    <a:pt x="898" y="587"/>
                  </a:lnTo>
                  <a:lnTo>
                    <a:pt x="900" y="579"/>
                  </a:lnTo>
                  <a:lnTo>
                    <a:pt x="902" y="572"/>
                  </a:lnTo>
                  <a:lnTo>
                    <a:pt x="903" y="564"/>
                  </a:lnTo>
                  <a:lnTo>
                    <a:pt x="903" y="557"/>
                  </a:lnTo>
                  <a:lnTo>
                    <a:pt x="903" y="75"/>
                  </a:lnTo>
                  <a:lnTo>
                    <a:pt x="903" y="68"/>
                  </a:lnTo>
                  <a:lnTo>
                    <a:pt x="902" y="60"/>
                  </a:lnTo>
                  <a:lnTo>
                    <a:pt x="900" y="53"/>
                  </a:lnTo>
                  <a:lnTo>
                    <a:pt x="898" y="46"/>
                  </a:lnTo>
                  <a:lnTo>
                    <a:pt x="895" y="40"/>
                  </a:lnTo>
                  <a:lnTo>
                    <a:pt x="890" y="33"/>
                  </a:lnTo>
                  <a:lnTo>
                    <a:pt x="886" y="27"/>
                  </a:lnTo>
                  <a:lnTo>
                    <a:pt x="882" y="21"/>
                  </a:lnTo>
                  <a:lnTo>
                    <a:pt x="876" y="17"/>
                  </a:lnTo>
                  <a:lnTo>
                    <a:pt x="870" y="13"/>
                  </a:lnTo>
                  <a:lnTo>
                    <a:pt x="865" y="9"/>
                  </a:lnTo>
                  <a:lnTo>
                    <a:pt x="857" y="5"/>
                  </a:lnTo>
                  <a:lnTo>
                    <a:pt x="851" y="3"/>
                  </a:lnTo>
                  <a:lnTo>
                    <a:pt x="843" y="1"/>
                  </a:lnTo>
                  <a:lnTo>
                    <a:pt x="836" y="0"/>
                  </a:lnTo>
                  <a:lnTo>
                    <a:pt x="8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Rectangle 434">
              <a:extLst>
                <a:ext uri="{FF2B5EF4-FFF2-40B4-BE49-F238E27FC236}">
                  <a16:creationId xmlns:a16="http://schemas.microsoft.com/office/drawing/2014/main" id="{30899386-DA20-45F7-9F80-B28EF46BC1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563" y="2052638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Rectangle 435">
              <a:extLst>
                <a:ext uri="{FF2B5EF4-FFF2-40B4-BE49-F238E27FC236}">
                  <a16:creationId xmlns:a16="http://schemas.microsoft.com/office/drawing/2014/main" id="{834CEF6D-25BC-4467-90F0-FCB8E616C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563" y="2071688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Rectangle 436">
              <a:extLst>
                <a:ext uri="{FF2B5EF4-FFF2-40B4-BE49-F238E27FC236}">
                  <a16:creationId xmlns:a16="http://schemas.microsoft.com/office/drawing/2014/main" id="{5A07BE7D-17A5-48AF-BBAE-2F8EDCE819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08121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6" name="Rectangle 437">
              <a:extLst>
                <a:ext uri="{FF2B5EF4-FFF2-40B4-BE49-F238E27FC236}">
                  <a16:creationId xmlns:a16="http://schemas.microsoft.com/office/drawing/2014/main" id="{ABCE1F96-72C3-41F5-9324-133CEA8B5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10026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" name="Rectangle 438">
              <a:extLst>
                <a:ext uri="{FF2B5EF4-FFF2-40B4-BE49-F238E27FC236}">
                  <a16:creationId xmlns:a16="http://schemas.microsoft.com/office/drawing/2014/main" id="{F30470D5-34E0-4759-9B13-ECD38D2073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02406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Rectangle 439">
              <a:extLst>
                <a:ext uri="{FF2B5EF4-FFF2-40B4-BE49-F238E27FC236}">
                  <a16:creationId xmlns:a16="http://schemas.microsoft.com/office/drawing/2014/main" id="{25219C16-596F-4188-8E6E-1C5661545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06216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Rectangle 440">
              <a:extLst>
                <a:ext uri="{FF2B5EF4-FFF2-40B4-BE49-F238E27FC236}">
                  <a16:creationId xmlns:a16="http://schemas.microsoft.com/office/drawing/2014/main" id="{DC624ED0-73A8-494E-A006-0DBAE5879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613" y="204311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0" name="Rectangle 441">
              <a:extLst>
                <a:ext uri="{FF2B5EF4-FFF2-40B4-BE49-F238E27FC236}">
                  <a16:creationId xmlns:a16="http://schemas.microsoft.com/office/drawing/2014/main" id="{669F6E53-A695-4E1F-AB85-A34FE43DBF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300" y="208121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Rectangle 442">
              <a:extLst>
                <a:ext uri="{FF2B5EF4-FFF2-40B4-BE49-F238E27FC236}">
                  <a16:creationId xmlns:a16="http://schemas.microsoft.com/office/drawing/2014/main" id="{C17D0782-16A5-4FE1-8F4B-BD0C1111CC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300" y="206216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" name="Rectangle 443">
              <a:extLst>
                <a:ext uri="{FF2B5EF4-FFF2-40B4-BE49-F238E27FC236}">
                  <a16:creationId xmlns:a16="http://schemas.microsoft.com/office/drawing/2014/main" id="{272E8601-9310-490D-94F6-63CEEB8F7A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3300" y="2043113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Rectangle 444">
              <a:extLst>
                <a:ext uri="{FF2B5EF4-FFF2-40B4-BE49-F238E27FC236}">
                  <a16:creationId xmlns:a16="http://schemas.microsoft.com/office/drawing/2014/main" id="{FE61DE21-6C27-46D8-842D-BDD3C8EF7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563" y="2090738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Rectangle 445">
              <a:extLst>
                <a:ext uri="{FF2B5EF4-FFF2-40B4-BE49-F238E27FC236}">
                  <a16:creationId xmlns:a16="http://schemas.microsoft.com/office/drawing/2014/main" id="{6CCE631C-12A5-4752-8E65-BA8787F57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563" y="2033588"/>
              <a:ext cx="9525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5" name="Rectangle 446">
              <a:extLst>
                <a:ext uri="{FF2B5EF4-FFF2-40B4-BE49-F238E27FC236}">
                  <a16:creationId xmlns:a16="http://schemas.microsoft.com/office/drawing/2014/main" id="{3CB2E858-A7D8-4E87-AE5E-5399DC5D8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63" y="2052638"/>
              <a:ext cx="11113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6" name="Rectangle 447">
              <a:extLst>
                <a:ext uri="{FF2B5EF4-FFF2-40B4-BE49-F238E27FC236}">
                  <a16:creationId xmlns:a16="http://schemas.microsoft.com/office/drawing/2014/main" id="{B78B1C91-9EA0-420D-AB04-82322F7DF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63" y="2071688"/>
              <a:ext cx="11113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7" name="Rectangle 448">
              <a:extLst>
                <a:ext uri="{FF2B5EF4-FFF2-40B4-BE49-F238E27FC236}">
                  <a16:creationId xmlns:a16="http://schemas.microsoft.com/office/drawing/2014/main" id="{9BBF9638-FA96-4436-AE58-8EBA61CBA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63" y="2090738"/>
              <a:ext cx="11113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Rectangle 449">
              <a:extLst>
                <a:ext uri="{FF2B5EF4-FFF2-40B4-BE49-F238E27FC236}">
                  <a16:creationId xmlns:a16="http://schemas.microsoft.com/office/drawing/2014/main" id="{919C5518-E69B-42C0-AFDE-170FE83E28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63" y="2033588"/>
              <a:ext cx="11113" cy="9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94" name="Freeform 154" descr="This is the logo for Facebook.">
            <a:extLst>
              <a:ext uri="{FF2B5EF4-FFF2-40B4-BE49-F238E27FC236}">
                <a16:creationId xmlns:a16="http://schemas.microsoft.com/office/drawing/2014/main" id="{BA54671E-ACFD-4428-B4B7-A37E5BA61CB3}"/>
              </a:ext>
            </a:extLst>
          </p:cNvPr>
          <p:cNvSpPr>
            <a:spLocks/>
          </p:cNvSpPr>
          <p:nvPr/>
        </p:nvSpPr>
        <p:spPr bwMode="auto">
          <a:xfrm>
            <a:off x="8689204" y="4222451"/>
            <a:ext cx="138355" cy="258819"/>
          </a:xfrm>
          <a:custGeom>
            <a:avLst/>
            <a:gdLst>
              <a:gd name="T0" fmla="*/ 49 w 49"/>
              <a:gd name="T1" fmla="*/ 28 h 92"/>
              <a:gd name="T2" fmla="*/ 32 w 49"/>
              <a:gd name="T3" fmla="*/ 28 h 92"/>
              <a:gd name="T4" fmla="*/ 32 w 49"/>
              <a:gd name="T5" fmla="*/ 20 h 92"/>
              <a:gd name="T6" fmla="*/ 36 w 49"/>
              <a:gd name="T7" fmla="*/ 16 h 92"/>
              <a:gd name="T8" fmla="*/ 48 w 49"/>
              <a:gd name="T9" fmla="*/ 16 h 92"/>
              <a:gd name="T10" fmla="*/ 48 w 49"/>
              <a:gd name="T11" fmla="*/ 0 h 92"/>
              <a:gd name="T12" fmla="*/ 31 w 49"/>
              <a:gd name="T13" fmla="*/ 0 h 92"/>
              <a:gd name="T14" fmla="*/ 12 w 49"/>
              <a:gd name="T15" fmla="*/ 19 h 92"/>
              <a:gd name="T16" fmla="*/ 12 w 49"/>
              <a:gd name="T17" fmla="*/ 28 h 92"/>
              <a:gd name="T18" fmla="*/ 0 w 49"/>
              <a:gd name="T19" fmla="*/ 28 h 92"/>
              <a:gd name="T20" fmla="*/ 0 w 49"/>
              <a:gd name="T21" fmla="*/ 44 h 92"/>
              <a:gd name="T22" fmla="*/ 12 w 49"/>
              <a:gd name="T23" fmla="*/ 44 h 92"/>
              <a:gd name="T24" fmla="*/ 12 w 49"/>
              <a:gd name="T25" fmla="*/ 92 h 92"/>
              <a:gd name="T26" fmla="*/ 32 w 49"/>
              <a:gd name="T27" fmla="*/ 92 h 92"/>
              <a:gd name="T28" fmla="*/ 32 w 49"/>
              <a:gd name="T29" fmla="*/ 44 h 92"/>
              <a:gd name="T30" fmla="*/ 47 w 49"/>
              <a:gd name="T31" fmla="*/ 44 h 92"/>
              <a:gd name="T32" fmla="*/ 49 w 49"/>
              <a:gd name="T33" fmla="*/ 28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9" h="92">
                <a:moveTo>
                  <a:pt x="49" y="28"/>
                </a:moveTo>
                <a:cubicBezTo>
                  <a:pt x="32" y="28"/>
                  <a:pt x="32" y="28"/>
                  <a:pt x="32" y="28"/>
                </a:cubicBezTo>
                <a:cubicBezTo>
                  <a:pt x="32" y="20"/>
                  <a:pt x="32" y="20"/>
                  <a:pt x="32" y="20"/>
                </a:cubicBezTo>
                <a:cubicBezTo>
                  <a:pt x="32" y="17"/>
                  <a:pt x="34" y="16"/>
                  <a:pt x="36" y="16"/>
                </a:cubicBezTo>
                <a:cubicBezTo>
                  <a:pt x="38" y="16"/>
                  <a:pt x="48" y="16"/>
                  <a:pt x="48" y="16"/>
                </a:cubicBezTo>
                <a:cubicBezTo>
                  <a:pt x="48" y="0"/>
                  <a:pt x="48" y="0"/>
                  <a:pt x="48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15" y="0"/>
                  <a:pt x="12" y="12"/>
                  <a:pt x="12" y="19"/>
                </a:cubicBezTo>
                <a:cubicBezTo>
                  <a:pt x="12" y="28"/>
                  <a:pt x="12" y="28"/>
                  <a:pt x="12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44"/>
                  <a:pt x="0" y="44"/>
                  <a:pt x="0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65"/>
                  <a:pt x="12" y="92"/>
                  <a:pt x="1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2" y="92"/>
                  <a:pt x="32" y="64"/>
                  <a:pt x="32" y="44"/>
                </a:cubicBezTo>
                <a:cubicBezTo>
                  <a:pt x="47" y="44"/>
                  <a:pt x="47" y="44"/>
                  <a:pt x="47" y="44"/>
                </a:cubicBezTo>
                <a:lnTo>
                  <a:pt x="49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96" name="Freeform 162" descr="This is the logo for Twitter.">
            <a:extLst>
              <a:ext uri="{FF2B5EF4-FFF2-40B4-BE49-F238E27FC236}">
                <a16:creationId xmlns:a16="http://schemas.microsoft.com/office/drawing/2014/main" id="{8AD2DF00-0982-4B28-B4A0-DF7B4B6DA358}"/>
              </a:ext>
            </a:extLst>
          </p:cNvPr>
          <p:cNvSpPr>
            <a:spLocks/>
          </p:cNvSpPr>
          <p:nvPr/>
        </p:nvSpPr>
        <p:spPr bwMode="auto">
          <a:xfrm>
            <a:off x="8631357" y="5066778"/>
            <a:ext cx="254048" cy="202761"/>
          </a:xfrm>
          <a:custGeom>
            <a:avLst/>
            <a:gdLst>
              <a:gd name="T0" fmla="*/ 90 w 90"/>
              <a:gd name="T1" fmla="*/ 9 h 72"/>
              <a:gd name="T2" fmla="*/ 81 w 90"/>
              <a:gd name="T3" fmla="*/ 9 h 72"/>
              <a:gd name="T4" fmla="*/ 86 w 90"/>
              <a:gd name="T5" fmla="*/ 1 h 72"/>
              <a:gd name="T6" fmla="*/ 75 w 90"/>
              <a:gd name="T7" fmla="*/ 6 h 72"/>
              <a:gd name="T8" fmla="*/ 61 w 90"/>
              <a:gd name="T9" fmla="*/ 0 h 72"/>
              <a:gd name="T10" fmla="*/ 43 w 90"/>
              <a:gd name="T11" fmla="*/ 18 h 72"/>
              <a:gd name="T12" fmla="*/ 44 w 90"/>
              <a:gd name="T13" fmla="*/ 22 h 72"/>
              <a:gd name="T14" fmla="*/ 6 w 90"/>
              <a:gd name="T15" fmla="*/ 3 h 72"/>
              <a:gd name="T16" fmla="*/ 4 w 90"/>
              <a:gd name="T17" fmla="*/ 12 h 72"/>
              <a:gd name="T18" fmla="*/ 12 w 90"/>
              <a:gd name="T19" fmla="*/ 28 h 72"/>
              <a:gd name="T20" fmla="*/ 4 w 90"/>
              <a:gd name="T21" fmla="*/ 25 h 72"/>
              <a:gd name="T22" fmla="*/ 4 w 90"/>
              <a:gd name="T23" fmla="*/ 26 h 72"/>
              <a:gd name="T24" fmla="*/ 18 w 90"/>
              <a:gd name="T25" fmla="*/ 43 h 72"/>
              <a:gd name="T26" fmla="*/ 10 w 90"/>
              <a:gd name="T27" fmla="*/ 44 h 72"/>
              <a:gd name="T28" fmla="*/ 27 w 90"/>
              <a:gd name="T29" fmla="*/ 56 h 72"/>
              <a:gd name="T30" fmla="*/ 0 w 90"/>
              <a:gd name="T31" fmla="*/ 64 h 72"/>
              <a:gd name="T32" fmla="*/ 28 w 90"/>
              <a:gd name="T33" fmla="*/ 72 h 72"/>
              <a:gd name="T34" fmla="*/ 80 w 90"/>
              <a:gd name="T35" fmla="*/ 20 h 72"/>
              <a:gd name="T36" fmla="*/ 80 w 90"/>
              <a:gd name="T37" fmla="*/ 18 h 72"/>
              <a:gd name="T38" fmla="*/ 90 w 90"/>
              <a:gd name="T39" fmla="*/ 9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0" h="72">
                <a:moveTo>
                  <a:pt x="90" y="9"/>
                </a:moveTo>
                <a:cubicBezTo>
                  <a:pt x="87" y="11"/>
                  <a:pt x="84" y="11"/>
                  <a:pt x="81" y="9"/>
                </a:cubicBezTo>
                <a:cubicBezTo>
                  <a:pt x="85" y="7"/>
                  <a:pt x="85" y="6"/>
                  <a:pt x="86" y="1"/>
                </a:cubicBezTo>
                <a:cubicBezTo>
                  <a:pt x="83" y="3"/>
                  <a:pt x="79" y="5"/>
                  <a:pt x="75" y="6"/>
                </a:cubicBezTo>
                <a:cubicBezTo>
                  <a:pt x="71" y="2"/>
                  <a:pt x="67" y="0"/>
                  <a:pt x="61" y="0"/>
                </a:cubicBezTo>
                <a:cubicBezTo>
                  <a:pt x="51" y="0"/>
                  <a:pt x="43" y="8"/>
                  <a:pt x="43" y="18"/>
                </a:cubicBezTo>
                <a:cubicBezTo>
                  <a:pt x="43" y="20"/>
                  <a:pt x="43" y="21"/>
                  <a:pt x="44" y="22"/>
                </a:cubicBezTo>
                <a:cubicBezTo>
                  <a:pt x="29" y="22"/>
                  <a:pt x="15" y="14"/>
                  <a:pt x="6" y="3"/>
                </a:cubicBezTo>
                <a:cubicBezTo>
                  <a:pt x="5" y="6"/>
                  <a:pt x="4" y="9"/>
                  <a:pt x="4" y="12"/>
                </a:cubicBezTo>
                <a:cubicBezTo>
                  <a:pt x="4" y="19"/>
                  <a:pt x="7" y="24"/>
                  <a:pt x="12" y="28"/>
                </a:cubicBezTo>
                <a:cubicBezTo>
                  <a:pt x="9" y="27"/>
                  <a:pt x="6" y="27"/>
                  <a:pt x="4" y="25"/>
                </a:cubicBezTo>
                <a:cubicBezTo>
                  <a:pt x="4" y="25"/>
                  <a:pt x="4" y="25"/>
                  <a:pt x="4" y="26"/>
                </a:cubicBezTo>
                <a:cubicBezTo>
                  <a:pt x="4" y="34"/>
                  <a:pt x="10" y="42"/>
                  <a:pt x="18" y="43"/>
                </a:cubicBezTo>
                <a:cubicBezTo>
                  <a:pt x="15" y="44"/>
                  <a:pt x="13" y="44"/>
                  <a:pt x="10" y="44"/>
                </a:cubicBezTo>
                <a:cubicBezTo>
                  <a:pt x="12" y="51"/>
                  <a:pt x="19" y="56"/>
                  <a:pt x="27" y="56"/>
                </a:cubicBezTo>
                <a:cubicBezTo>
                  <a:pt x="19" y="62"/>
                  <a:pt x="9" y="65"/>
                  <a:pt x="0" y="64"/>
                </a:cubicBezTo>
                <a:cubicBezTo>
                  <a:pt x="8" y="69"/>
                  <a:pt x="18" y="72"/>
                  <a:pt x="28" y="72"/>
                </a:cubicBezTo>
                <a:cubicBezTo>
                  <a:pt x="61" y="72"/>
                  <a:pt x="80" y="44"/>
                  <a:pt x="80" y="20"/>
                </a:cubicBezTo>
                <a:cubicBezTo>
                  <a:pt x="80" y="19"/>
                  <a:pt x="80" y="19"/>
                  <a:pt x="80" y="18"/>
                </a:cubicBezTo>
                <a:cubicBezTo>
                  <a:pt x="83" y="15"/>
                  <a:pt x="87" y="13"/>
                  <a:pt x="90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97" name="Group 196" descr="This is the logo for Instagram.">
            <a:extLst>
              <a:ext uri="{FF2B5EF4-FFF2-40B4-BE49-F238E27FC236}">
                <a16:creationId xmlns:a16="http://schemas.microsoft.com/office/drawing/2014/main" id="{105EB04D-523A-471B-94D7-64FDA15599AA}"/>
              </a:ext>
            </a:extLst>
          </p:cNvPr>
          <p:cNvGrpSpPr/>
          <p:nvPr/>
        </p:nvGrpSpPr>
        <p:grpSpPr>
          <a:xfrm>
            <a:off x="8634339" y="5859817"/>
            <a:ext cx="248085" cy="249277"/>
            <a:chOff x="3406775" y="2181225"/>
            <a:chExt cx="330200" cy="331788"/>
          </a:xfrm>
          <a:solidFill>
            <a:schemeClr val="bg1"/>
          </a:solidFill>
        </p:grpSpPr>
        <p:sp>
          <p:nvSpPr>
            <p:cNvPr id="198" name="Oval 190">
              <a:extLst>
                <a:ext uri="{FF2B5EF4-FFF2-40B4-BE49-F238E27FC236}">
                  <a16:creationId xmlns:a16="http://schemas.microsoft.com/office/drawing/2014/main" id="{BD285FB7-C65E-4A4F-9730-2C7BDE0855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81388" y="2257425"/>
              <a:ext cx="180975" cy="1793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9" name="Freeform 191">
              <a:extLst>
                <a:ext uri="{FF2B5EF4-FFF2-40B4-BE49-F238E27FC236}">
                  <a16:creationId xmlns:a16="http://schemas.microsoft.com/office/drawing/2014/main" id="{BBC06FF8-9B23-4376-9786-14D97DD1D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6938" y="2181225"/>
              <a:ext cx="14288" cy="112713"/>
            </a:xfrm>
            <a:custGeom>
              <a:avLst/>
              <a:gdLst>
                <a:gd name="T0" fmla="*/ 4 w 4"/>
                <a:gd name="T1" fmla="*/ 0 h 30"/>
                <a:gd name="T2" fmla="*/ 0 w 4"/>
                <a:gd name="T3" fmla="*/ 1 h 30"/>
                <a:gd name="T4" fmla="*/ 0 w 4"/>
                <a:gd name="T5" fmla="*/ 30 h 30"/>
                <a:gd name="T6" fmla="*/ 4 w 4"/>
                <a:gd name="T7" fmla="*/ 30 h 30"/>
                <a:gd name="T8" fmla="*/ 4 w 4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0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30"/>
                    <a:pt x="4" y="30"/>
                    <a:pt x="4" y="3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0" name="Freeform 192">
              <a:extLst>
                <a:ext uri="{FF2B5EF4-FFF2-40B4-BE49-F238E27FC236}">
                  <a16:creationId xmlns:a16="http://schemas.microsoft.com/office/drawing/2014/main" id="{C6700C49-7AD6-494F-83F0-8DEBBC73A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7100" y="2181225"/>
              <a:ext cx="14288" cy="112713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0 w 4"/>
                <a:gd name="T5" fmla="*/ 0 h 30"/>
                <a:gd name="T6" fmla="*/ 0 w 4"/>
                <a:gd name="T7" fmla="*/ 30 h 30"/>
                <a:gd name="T8" fmla="*/ 4 w 4"/>
                <a:gd name="T9" fmla="*/ 30 h 30"/>
                <a:gd name="T10" fmla="*/ 4 w 4"/>
                <a:gd name="T1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1" name="Freeform 193">
              <a:extLst>
                <a:ext uri="{FF2B5EF4-FFF2-40B4-BE49-F238E27FC236}">
                  <a16:creationId xmlns:a16="http://schemas.microsoft.com/office/drawing/2014/main" id="{4134947C-4D7B-463E-A659-A8F440E310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06775" y="2181225"/>
              <a:ext cx="330200" cy="331788"/>
            </a:xfrm>
            <a:custGeom>
              <a:avLst/>
              <a:gdLst>
                <a:gd name="T0" fmla="*/ 88 w 88"/>
                <a:gd name="T1" fmla="*/ 71 h 88"/>
                <a:gd name="T2" fmla="*/ 88 w 88"/>
                <a:gd name="T3" fmla="*/ 30 h 88"/>
                <a:gd name="T4" fmla="*/ 88 w 88"/>
                <a:gd name="T5" fmla="*/ 17 h 88"/>
                <a:gd name="T6" fmla="*/ 88 w 88"/>
                <a:gd name="T7" fmla="*/ 14 h 88"/>
                <a:gd name="T8" fmla="*/ 74 w 88"/>
                <a:gd name="T9" fmla="*/ 0 h 88"/>
                <a:gd name="T10" fmla="*/ 24 w 88"/>
                <a:gd name="T11" fmla="*/ 0 h 88"/>
                <a:gd name="T12" fmla="*/ 24 w 88"/>
                <a:gd name="T13" fmla="*/ 24 h 88"/>
                <a:gd name="T14" fmla="*/ 44 w 88"/>
                <a:gd name="T15" fmla="*/ 16 h 88"/>
                <a:gd name="T16" fmla="*/ 68 w 88"/>
                <a:gd name="T17" fmla="*/ 30 h 88"/>
                <a:gd name="T18" fmla="*/ 84 w 88"/>
                <a:gd name="T19" fmla="*/ 30 h 88"/>
                <a:gd name="T20" fmla="*/ 84 w 88"/>
                <a:gd name="T21" fmla="*/ 71 h 88"/>
                <a:gd name="T22" fmla="*/ 71 w 88"/>
                <a:gd name="T23" fmla="*/ 84 h 88"/>
                <a:gd name="T24" fmla="*/ 17 w 88"/>
                <a:gd name="T25" fmla="*/ 84 h 88"/>
                <a:gd name="T26" fmla="*/ 4 w 88"/>
                <a:gd name="T27" fmla="*/ 71 h 88"/>
                <a:gd name="T28" fmla="*/ 4 w 88"/>
                <a:gd name="T29" fmla="*/ 30 h 88"/>
                <a:gd name="T30" fmla="*/ 4 w 88"/>
                <a:gd name="T31" fmla="*/ 17 h 88"/>
                <a:gd name="T32" fmla="*/ 4 w 88"/>
                <a:gd name="T33" fmla="*/ 4 h 88"/>
                <a:gd name="T34" fmla="*/ 0 w 88"/>
                <a:gd name="T35" fmla="*/ 14 h 88"/>
                <a:gd name="T36" fmla="*/ 0 w 88"/>
                <a:gd name="T37" fmla="*/ 17 h 88"/>
                <a:gd name="T38" fmla="*/ 0 w 88"/>
                <a:gd name="T39" fmla="*/ 30 h 88"/>
                <a:gd name="T40" fmla="*/ 0 w 88"/>
                <a:gd name="T41" fmla="*/ 71 h 88"/>
                <a:gd name="T42" fmla="*/ 17 w 88"/>
                <a:gd name="T43" fmla="*/ 88 h 88"/>
                <a:gd name="T44" fmla="*/ 71 w 88"/>
                <a:gd name="T45" fmla="*/ 88 h 88"/>
                <a:gd name="T46" fmla="*/ 88 w 88"/>
                <a:gd name="T47" fmla="*/ 71 h 88"/>
                <a:gd name="T48" fmla="*/ 82 w 88"/>
                <a:gd name="T49" fmla="*/ 24 h 88"/>
                <a:gd name="T50" fmla="*/ 70 w 88"/>
                <a:gd name="T51" fmla="*/ 24 h 88"/>
                <a:gd name="T52" fmla="*/ 68 w 88"/>
                <a:gd name="T53" fmla="*/ 22 h 88"/>
                <a:gd name="T54" fmla="*/ 68 w 88"/>
                <a:gd name="T55" fmla="*/ 10 h 88"/>
                <a:gd name="T56" fmla="*/ 70 w 88"/>
                <a:gd name="T57" fmla="*/ 8 h 88"/>
                <a:gd name="T58" fmla="*/ 82 w 88"/>
                <a:gd name="T59" fmla="*/ 8 h 88"/>
                <a:gd name="T60" fmla="*/ 84 w 88"/>
                <a:gd name="T61" fmla="*/ 10 h 88"/>
                <a:gd name="T62" fmla="*/ 84 w 88"/>
                <a:gd name="T63" fmla="*/ 17 h 88"/>
                <a:gd name="T64" fmla="*/ 84 w 88"/>
                <a:gd name="T65" fmla="*/ 22 h 88"/>
                <a:gd name="T66" fmla="*/ 82 w 88"/>
                <a:gd name="T67" fmla="*/ 2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8" h="88">
                  <a:moveTo>
                    <a:pt x="88" y="71"/>
                  </a:moveTo>
                  <a:cubicBezTo>
                    <a:pt x="88" y="30"/>
                    <a:pt x="88" y="30"/>
                    <a:pt x="88" y="3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6"/>
                    <a:pt x="82" y="0"/>
                    <a:pt x="7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9" y="19"/>
                    <a:pt x="36" y="16"/>
                    <a:pt x="44" y="16"/>
                  </a:cubicBezTo>
                  <a:cubicBezTo>
                    <a:pt x="54" y="16"/>
                    <a:pt x="63" y="22"/>
                    <a:pt x="68" y="30"/>
                  </a:cubicBezTo>
                  <a:cubicBezTo>
                    <a:pt x="84" y="30"/>
                    <a:pt x="84" y="30"/>
                    <a:pt x="84" y="30"/>
                  </a:cubicBezTo>
                  <a:cubicBezTo>
                    <a:pt x="84" y="71"/>
                    <a:pt x="84" y="71"/>
                    <a:pt x="84" y="71"/>
                  </a:cubicBezTo>
                  <a:cubicBezTo>
                    <a:pt x="84" y="78"/>
                    <a:pt x="78" y="84"/>
                    <a:pt x="71" y="84"/>
                  </a:cubicBezTo>
                  <a:cubicBezTo>
                    <a:pt x="17" y="84"/>
                    <a:pt x="17" y="84"/>
                    <a:pt x="17" y="84"/>
                  </a:cubicBezTo>
                  <a:cubicBezTo>
                    <a:pt x="10" y="84"/>
                    <a:pt x="4" y="78"/>
                    <a:pt x="4" y="71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2" y="7"/>
                    <a:pt x="0" y="10"/>
                    <a:pt x="0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81"/>
                    <a:pt x="7" y="88"/>
                    <a:pt x="17" y="88"/>
                  </a:cubicBezTo>
                  <a:cubicBezTo>
                    <a:pt x="71" y="88"/>
                    <a:pt x="71" y="88"/>
                    <a:pt x="71" y="88"/>
                  </a:cubicBezTo>
                  <a:cubicBezTo>
                    <a:pt x="81" y="88"/>
                    <a:pt x="88" y="81"/>
                    <a:pt x="88" y="71"/>
                  </a:cubicBezTo>
                  <a:close/>
                  <a:moveTo>
                    <a:pt x="82" y="24"/>
                  </a:moveTo>
                  <a:cubicBezTo>
                    <a:pt x="70" y="24"/>
                    <a:pt x="70" y="24"/>
                    <a:pt x="70" y="24"/>
                  </a:cubicBezTo>
                  <a:cubicBezTo>
                    <a:pt x="69" y="24"/>
                    <a:pt x="68" y="23"/>
                    <a:pt x="68" y="22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9" y="8"/>
                    <a:pt x="70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3" y="8"/>
                    <a:pt x="84" y="9"/>
                    <a:pt x="84" y="10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4" y="23"/>
                    <a:pt x="83" y="24"/>
                    <a:pt x="8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9" name="!!Logo" descr="A black and white logo&#10;&#10;Description automatically generated">
            <a:extLst>
              <a:ext uri="{FF2B5EF4-FFF2-40B4-BE49-F238E27FC236}">
                <a16:creationId xmlns:a16="http://schemas.microsoft.com/office/drawing/2014/main" id="{AE1A15EA-F551-418E-0F6A-EB983F55B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657" y="6396432"/>
            <a:ext cx="990119" cy="536731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A991881-F1AF-EA76-1B26-B0760E0FB760}"/>
              </a:ext>
            </a:extLst>
          </p:cNvPr>
          <p:cNvSpPr/>
          <p:nvPr/>
        </p:nvSpPr>
        <p:spPr>
          <a:xfrm>
            <a:off x="116965" y="1348448"/>
            <a:ext cx="3952875" cy="492443"/>
          </a:xfrm>
          <a:prstGeom prst="roundRect">
            <a:avLst>
              <a:gd name="adj" fmla="val 50000"/>
            </a:avLst>
          </a:prstGeom>
          <a:blipFill>
            <a:blip r:embed="rId4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Revenue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5E4501D-B8C7-95E0-C0B0-CC30B1468C1B}"/>
              </a:ext>
            </a:extLst>
          </p:cNvPr>
          <p:cNvSpPr/>
          <p:nvPr/>
        </p:nvSpPr>
        <p:spPr>
          <a:xfrm>
            <a:off x="4119563" y="1348448"/>
            <a:ext cx="3952875" cy="492443"/>
          </a:xfrm>
          <a:prstGeom prst="roundRect">
            <a:avLst>
              <a:gd name="adj" fmla="val 50000"/>
            </a:avLst>
          </a:prstGeom>
          <a:blipFill>
            <a:blip r:embed="rId4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Expenses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C7EC705-6112-A451-1EED-E08344278B89}"/>
              </a:ext>
            </a:extLst>
          </p:cNvPr>
          <p:cNvSpPr/>
          <p:nvPr/>
        </p:nvSpPr>
        <p:spPr>
          <a:xfrm>
            <a:off x="8122160" y="1348448"/>
            <a:ext cx="3952875" cy="492443"/>
          </a:xfrm>
          <a:prstGeom prst="roundRect">
            <a:avLst>
              <a:gd name="adj" fmla="val 50000"/>
            </a:avLst>
          </a:prstGeom>
          <a:blipFill>
            <a:blip r:embed="rId4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Taxes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D964858C-AFEE-FF07-A90A-FF51A028ADF4}"/>
              </a:ext>
            </a:extLst>
          </p:cNvPr>
          <p:cNvSpPr/>
          <p:nvPr/>
        </p:nvSpPr>
        <p:spPr>
          <a:xfrm>
            <a:off x="8194017" y="2054816"/>
            <a:ext cx="3678418" cy="33718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62D715E0-A99C-526F-DE4D-1C476F3E0A15}"/>
              </a:ext>
            </a:extLst>
          </p:cNvPr>
          <p:cNvSpPr/>
          <p:nvPr/>
        </p:nvSpPr>
        <p:spPr>
          <a:xfrm>
            <a:off x="4213386" y="2050660"/>
            <a:ext cx="3678418" cy="33801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E395B06-A2F6-55EA-FFCB-8B2A4B049D8C}"/>
              </a:ext>
            </a:extLst>
          </p:cNvPr>
          <p:cNvSpPr txBox="1"/>
          <p:nvPr/>
        </p:nvSpPr>
        <p:spPr>
          <a:xfrm>
            <a:off x="4283343" y="2247504"/>
            <a:ext cx="36084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Despite increases in promotional expenses and advertising costs, the company’s revenue saw minimal growth of 1%. This was led by a 10% decrease in sales from the  Monitor/PC sector and an 11% in the TV/AV sector. This may indicate the advertising dollars are being used inefficiently to sell LG’s current lineup of products.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64BDD77-6C90-5528-80E8-CF46B1718D8B}"/>
              </a:ext>
            </a:extLst>
          </p:cNvPr>
          <p:cNvSpPr txBox="1"/>
          <p:nvPr/>
        </p:nvSpPr>
        <p:spPr>
          <a:xfrm>
            <a:off x="276895" y="2112433"/>
            <a:ext cx="3608461" cy="3804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62BCA55-BE2A-5C22-0558-DD1808969EA8}"/>
              </a:ext>
            </a:extLst>
          </p:cNvPr>
          <p:cNvSpPr/>
          <p:nvPr/>
        </p:nvSpPr>
        <p:spPr>
          <a:xfrm>
            <a:off x="232755" y="2046504"/>
            <a:ext cx="3678418" cy="33801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79183F8-80EA-0F08-97B9-2F468EF2C96A}"/>
              </a:ext>
            </a:extLst>
          </p:cNvPr>
          <p:cNvSpPr txBox="1"/>
          <p:nvPr/>
        </p:nvSpPr>
        <p:spPr>
          <a:xfrm>
            <a:off x="302268" y="2243594"/>
            <a:ext cx="36084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Growth in North America is promising with in-vehicle infotainment leading the way. The acquisition of LG Display Co., Ltd. is contributing to that growth. </a:t>
            </a:r>
          </a:p>
          <a:p>
            <a:endParaRPr lang="en-US" dirty="0"/>
          </a:p>
          <a:p>
            <a:r>
              <a:rPr lang="en-US" dirty="0"/>
              <a:t>The decreased revenue in Russia should be expected to return when conflict in the region is resolved.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E5C23D6-A6EF-9D34-B5CC-6053711EC77B}"/>
              </a:ext>
            </a:extLst>
          </p:cNvPr>
          <p:cNvSpPr txBox="1"/>
          <p:nvPr/>
        </p:nvSpPr>
        <p:spPr>
          <a:xfrm>
            <a:off x="8314720" y="2243595"/>
            <a:ext cx="36084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Taxes played a large role in the company’s decrease in profits during 2023. The increased tax burden of 38.5% led to decreased profits of 43% compared to 2022’s profit after taxes. Increased expenditure into the business may be a better use of funds to circumvent future tax expenditures.</a:t>
            </a:r>
          </a:p>
        </p:txBody>
      </p:sp>
    </p:spTree>
    <p:extLst>
      <p:ext uri="{BB962C8B-B14F-4D97-AF65-F5344CB8AC3E}">
        <p14:creationId xmlns:p14="http://schemas.microsoft.com/office/powerpoint/2010/main" val="24429600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C9681D9-380A-4EAF-91DB-E07432FF9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000" y="1"/>
            <a:ext cx="6096000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564789-A474-46BE-A2F2-4F27C6E39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85D1319-7BD4-47DE-B3DF-55B655BB3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4167699" y="1500699"/>
            <a:ext cx="3856602" cy="3856602"/>
          </a:xfrm>
          <a:prstGeom prst="roundRect">
            <a:avLst>
              <a:gd name="adj" fmla="val 11080"/>
            </a:avLst>
          </a:pr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2C300DA-4EC9-46EA-916D-25BEDAE0F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3681074" y="4409266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8DED9FB-5603-488F-827B-05F43B91C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5424286" y="622230"/>
            <a:ext cx="1343428" cy="1343428"/>
          </a:xfrm>
          <a:prstGeom prst="roundRect">
            <a:avLst>
              <a:gd name="adj" fmla="val 11080"/>
            </a:avLst>
          </a:pr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AA70618-CDC0-4C13-8EE9-54ABCDEC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87415" y="5814580"/>
            <a:ext cx="2096100" cy="1048050"/>
          </a:xfrm>
          <a:custGeom>
            <a:avLst/>
            <a:gdLst>
              <a:gd name="connsiteX0" fmla="*/ 1048050 w 2096100"/>
              <a:gd name="connsiteY0" fmla="*/ 0 h 1048050"/>
              <a:gd name="connsiteX1" fmla="*/ 1172234 w 2096100"/>
              <a:gd name="connsiteY1" fmla="*/ 51439 h 1048050"/>
              <a:gd name="connsiteX2" fmla="*/ 2044661 w 2096100"/>
              <a:gd name="connsiteY2" fmla="*/ 923866 h 1048050"/>
              <a:gd name="connsiteX3" fmla="*/ 2096100 w 2096100"/>
              <a:gd name="connsiteY3" fmla="*/ 1048050 h 1048050"/>
              <a:gd name="connsiteX4" fmla="*/ 0 w 2096100"/>
              <a:gd name="connsiteY4" fmla="*/ 1048050 h 1048050"/>
              <a:gd name="connsiteX5" fmla="*/ 51439 w 2096100"/>
              <a:gd name="connsiteY5" fmla="*/ 923866 h 1048050"/>
              <a:gd name="connsiteX6" fmla="*/ 923866 w 2096100"/>
              <a:gd name="connsiteY6" fmla="*/ 51439 h 1048050"/>
              <a:gd name="connsiteX7" fmla="*/ 1048050 w 2096100"/>
              <a:gd name="connsiteY7" fmla="*/ 0 h 10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6100" h="1048050">
                <a:moveTo>
                  <a:pt x="1048050" y="0"/>
                </a:moveTo>
                <a:cubicBezTo>
                  <a:pt x="1092996" y="0"/>
                  <a:pt x="1137942" y="17146"/>
                  <a:pt x="1172234" y="51439"/>
                </a:cubicBezTo>
                <a:lnTo>
                  <a:pt x="2044661" y="923866"/>
                </a:lnTo>
                <a:cubicBezTo>
                  <a:pt x="2078954" y="958158"/>
                  <a:pt x="2096100" y="1003104"/>
                  <a:pt x="2096100" y="1048050"/>
                </a:cubicBezTo>
                <a:lnTo>
                  <a:pt x="0" y="1048050"/>
                </a:lnTo>
                <a:cubicBezTo>
                  <a:pt x="0" y="1003104"/>
                  <a:pt x="17147" y="958158"/>
                  <a:pt x="51439" y="923866"/>
                </a:cubicBezTo>
                <a:lnTo>
                  <a:pt x="923866" y="51439"/>
                </a:lnTo>
                <a:cubicBezTo>
                  <a:pt x="958159" y="17146"/>
                  <a:pt x="1003104" y="0"/>
                  <a:pt x="104805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46C762C-2601-4280-8833-726D27D88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  <p:pic>
        <p:nvPicPr>
          <p:cNvPr id="3" name="!!Logo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B0BE68D6-BF6D-E89D-3BAA-75FB71D61F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231" y="2685726"/>
            <a:ext cx="2141538" cy="1486549"/>
          </a:xfrm>
          <a:prstGeom prst="rect">
            <a:avLst/>
          </a:prstGeom>
        </p:spPr>
      </p:pic>
      <p:pic>
        <p:nvPicPr>
          <p:cNvPr id="15" name="Picture 14" descr="A white circle with black letters&#10;&#10;Description automatically generated">
            <a:extLst>
              <a:ext uri="{FF2B5EF4-FFF2-40B4-BE49-F238E27FC236}">
                <a16:creationId xmlns:a16="http://schemas.microsoft.com/office/drawing/2014/main" id="{89DCCEF6-652A-4E66-3B49-1189155161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990" y="1843332"/>
            <a:ext cx="1502479" cy="8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765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4">
      <a:dk1>
        <a:srgbClr val="000000"/>
      </a:dk1>
      <a:lt1>
        <a:srgbClr val="FFFFFF"/>
      </a:lt1>
      <a:dk2>
        <a:srgbClr val="000073"/>
      </a:dk2>
      <a:lt2>
        <a:srgbClr val="FFE6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563C1"/>
      </a:hlink>
      <a:folHlink>
        <a:srgbClr val="954F72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676778_Dashboard, from 24Slides_SL_V1.pptx" id="{295C4539-006B-481B-BB49-AA6696014542}" vid="{08D33979-AB7E-4584-851D-4053B37BB97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LG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FD312E"/>
    </a:accent1>
    <a:accent2>
      <a:srgbClr val="A50034"/>
    </a:accent2>
    <a:accent3>
      <a:srgbClr val="F0ECE4"/>
    </a:accent3>
    <a:accent4>
      <a:srgbClr val="FFFFFF"/>
    </a:accent4>
    <a:accent5>
      <a:srgbClr val="000000"/>
    </a:accent5>
    <a:accent6>
      <a:srgbClr val="FC7C72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LG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FD312E"/>
    </a:accent1>
    <a:accent2>
      <a:srgbClr val="A50034"/>
    </a:accent2>
    <a:accent3>
      <a:srgbClr val="F0ECE4"/>
    </a:accent3>
    <a:accent4>
      <a:srgbClr val="FFFFFF"/>
    </a:accent4>
    <a:accent5>
      <a:srgbClr val="000000"/>
    </a:accent5>
    <a:accent6>
      <a:srgbClr val="FC7C72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3EC375F-F377-4CDC-ADF0-CC8811D177D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61A1251-DA89-493A-8204-679220DD13D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1B0ABC2-BF39-4F70-A7AD-9DFBD1D272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Dashboard, from 24Slides</Template>
  <TotalTime>1782</TotalTime>
  <Words>527</Words>
  <Application>Microsoft Office PowerPoint</Application>
  <PresentationFormat>Widescreen</PresentationFormat>
  <Paragraphs>68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 Narrow</vt:lpstr>
      <vt:lpstr>Arial</vt:lpstr>
      <vt:lpstr>Calibri</vt:lpstr>
      <vt:lpstr>Century Gothic</vt:lpstr>
      <vt:lpstr>Segoe UI Light</vt:lpstr>
      <vt:lpstr>Office Theme</vt:lpstr>
      <vt:lpstr>Slide 1</vt:lpstr>
      <vt:lpstr>Revenue per Region</vt:lpstr>
      <vt:lpstr>Product revenue</vt:lpstr>
      <vt:lpstr>Operational Expenses</vt:lpstr>
      <vt:lpstr>A Tale of Taxes</vt:lpstr>
      <vt:lpstr>Summary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Jordyn Gaither</dc:creator>
  <cp:lastModifiedBy>Jordyn Gaither</cp:lastModifiedBy>
  <cp:revision>4</cp:revision>
  <dcterms:created xsi:type="dcterms:W3CDTF">2024-06-19T18:30:23Z</dcterms:created>
  <dcterms:modified xsi:type="dcterms:W3CDTF">2024-06-21T00:13:14Z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